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67" r:id="rId2"/>
    <p:sldId id="257" r:id="rId3"/>
    <p:sldId id="258" r:id="rId4"/>
    <p:sldId id="271" r:id="rId5"/>
    <p:sldId id="270" r:id="rId6"/>
    <p:sldId id="260" r:id="rId7"/>
    <p:sldId id="259" r:id="rId8"/>
    <p:sldId id="261" r:id="rId9"/>
    <p:sldId id="262" r:id="rId10"/>
    <p:sldId id="263" r:id="rId11"/>
    <p:sldId id="264" r:id="rId12"/>
    <p:sldId id="266" r:id="rId13"/>
    <p:sldId id="265" r:id="rId14"/>
    <p:sldId id="272" r:id="rId15"/>
    <p:sldId id="273" r:id="rId16"/>
    <p:sldId id="269" r:id="rId17"/>
    <p:sldId id="268" r:id="rId18"/>
    <p:sldId id="274" r:id="rId19"/>
    <p:sldId id="275" r:id="rId20"/>
    <p:sldId id="276" r:id="rId21"/>
    <p:sldId id="277" r:id="rId22"/>
    <p:sldId id="278"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9572" autoAdjust="0"/>
    <p:restoredTop sz="94660"/>
  </p:normalViewPr>
  <p:slideViewPr>
    <p:cSldViewPr snapToGrid="0">
      <p:cViewPr varScale="1">
        <p:scale>
          <a:sx n="78" d="100"/>
          <a:sy n="78" d="100"/>
        </p:scale>
        <p:origin x="211"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C6DFDEE-01E6-47BE-9426-D03772CCC3F0}" type="datetimeFigureOut">
              <a:rPr lang="fr-FR" smtClean="0"/>
              <a:t>05/04/2023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87ED1CB-7C66-4A2E-A7F3-9302B3F5708E}" type="slidenum">
              <a:rPr lang="fr-FR" smtClean="0"/>
              <a:t>‹#›</a:t>
            </a:fld>
            <a:endParaRPr lang="fr-FR"/>
          </a:p>
        </p:txBody>
      </p:sp>
    </p:spTree>
    <p:extLst>
      <p:ext uri="{BB962C8B-B14F-4D97-AF65-F5344CB8AC3E}">
        <p14:creationId xmlns:p14="http://schemas.microsoft.com/office/powerpoint/2010/main" val="3165468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a:p>
        </p:txBody>
      </p:sp>
      <p:sp>
        <p:nvSpPr>
          <p:cNvPr id="4" name="Espace réservé du numéro de diapositive 3"/>
          <p:cNvSpPr>
            <a:spLocks noGrp="1"/>
          </p:cNvSpPr>
          <p:nvPr>
            <p:ph type="sldNum" sz="quarter" idx="5"/>
          </p:nvPr>
        </p:nvSpPr>
        <p:spPr/>
        <p:txBody>
          <a:bodyPr/>
          <a:lstStyle/>
          <a:p>
            <a:fld id="{D1F1FF3D-16B3-4DEB-97C1-94B210CC01F6}" type="slidenum">
              <a:rPr lang="fr-FR" smtClean="0"/>
              <a:t>1</a:t>
            </a:fld>
            <a:endParaRPr lang="fr-FR"/>
          </a:p>
        </p:txBody>
      </p:sp>
    </p:spTree>
    <p:extLst>
      <p:ext uri="{BB962C8B-B14F-4D97-AF65-F5344CB8AC3E}">
        <p14:creationId xmlns:p14="http://schemas.microsoft.com/office/powerpoint/2010/main" val="62707036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a:t>Modifiez le style des sous-titres du masque</a:t>
            </a:r>
            <a:endParaRPr lang="en-US" dirty="0"/>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6017479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345228450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57780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371006266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18747832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4237592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59540471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4327675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37056129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a:t>Modifier les styles du texte du masque</a:t>
            </a:r>
          </a:p>
        </p:txBody>
      </p:sp>
      <p:sp>
        <p:nvSpPr>
          <p:cNvPr id="4" name="Date Placeholder 3"/>
          <p:cNvSpPr>
            <a:spLocks noGrp="1"/>
          </p:cNvSpPr>
          <p:nvPr>
            <p:ph type="dt" sz="half" idx="10"/>
          </p:nvPr>
        </p:nvSpPr>
        <p:spPr/>
        <p:txBody>
          <a:bodyPr/>
          <a:lstStyle/>
          <a:p>
            <a:fld id="{4745A632-A5DC-4573-9D1C-CF625FD4A2C2}" type="datetimeFigureOut">
              <a:rPr lang="fr-FR" smtClean="0"/>
              <a:t>05/04/2023</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4097661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745A632-A5DC-4573-9D1C-CF625FD4A2C2}" type="datetimeFigureOut">
              <a:rPr lang="fr-FR" smtClean="0"/>
              <a:t>05/04/2023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16268856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745A632-A5DC-4573-9D1C-CF625FD4A2C2}" type="datetimeFigureOut">
              <a:rPr lang="fr-FR" smtClean="0"/>
              <a:t>05/04/2023</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515903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745A632-A5DC-4573-9D1C-CF625FD4A2C2}" type="datetimeFigureOut">
              <a:rPr lang="fr-FR" smtClean="0"/>
              <a:t>05/04/2023</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3005856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45A632-A5DC-4573-9D1C-CF625FD4A2C2}" type="datetimeFigureOut">
              <a:rPr lang="fr-FR" smtClean="0"/>
              <a:t>05/04/2023</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123670915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745A632-A5DC-4573-9D1C-CF625FD4A2C2}" type="datetimeFigureOut">
              <a:rPr lang="fr-FR" smtClean="0"/>
              <a:t>05/04/2023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21631194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Modifier les styles du texte du masque</a:t>
            </a:r>
          </a:p>
        </p:txBody>
      </p:sp>
      <p:sp>
        <p:nvSpPr>
          <p:cNvPr id="5" name="Date Placeholder 4"/>
          <p:cNvSpPr>
            <a:spLocks noGrp="1"/>
          </p:cNvSpPr>
          <p:nvPr>
            <p:ph type="dt" sz="half" idx="10"/>
          </p:nvPr>
        </p:nvSpPr>
        <p:spPr/>
        <p:txBody>
          <a:bodyPr/>
          <a:lstStyle/>
          <a:p>
            <a:fld id="{4745A632-A5DC-4573-9D1C-CF625FD4A2C2}" type="datetimeFigureOut">
              <a:rPr lang="fr-FR" smtClean="0"/>
              <a:t>05/04/2023</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379FFFDC-0E46-4AD1-8E55-1694939F7019}" type="slidenum">
              <a:rPr lang="fr-FR" smtClean="0"/>
              <a:t>‹#›</a:t>
            </a:fld>
            <a:endParaRPr lang="fr-FR"/>
          </a:p>
        </p:txBody>
      </p:sp>
    </p:spTree>
    <p:extLst>
      <p:ext uri="{BB962C8B-B14F-4D97-AF65-F5344CB8AC3E}">
        <p14:creationId xmlns:p14="http://schemas.microsoft.com/office/powerpoint/2010/main" val="1560516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a:t>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4745A632-A5DC-4573-9D1C-CF625FD4A2C2}" type="datetimeFigureOut">
              <a:rPr lang="fr-FR" smtClean="0"/>
              <a:t>05/04/2023</a:t>
            </a:fld>
            <a:endParaRPr lang="fr-FR"/>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379FFFDC-0E46-4AD1-8E55-1694939F7019}" type="slidenum">
              <a:rPr lang="fr-FR" smtClean="0"/>
              <a:t>‹#›</a:t>
            </a:fld>
            <a:endParaRPr lang="fr-FR"/>
          </a:p>
        </p:txBody>
      </p:sp>
    </p:spTree>
    <p:extLst>
      <p:ext uri="{BB962C8B-B14F-4D97-AF65-F5344CB8AC3E}">
        <p14:creationId xmlns:p14="http://schemas.microsoft.com/office/powerpoint/2010/main" val="164566435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fr.arcos.org.br/databases-conseil-constitutionnel/" TargetMode="External"/><Relationship Id="rId2" Type="http://schemas.openxmlformats.org/officeDocument/2006/relationships/hyperlink" Target="https://dsd.arcos.org.br/"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fr.arcos.org.br/databases-conseil-constitutionnel/" TargetMode="External"/><Relationship Id="rId2" Type="http://schemas.openxmlformats.org/officeDocument/2006/relationships/hyperlink" Target="https://dsd.arcos.org.br/"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arcos.org.br/tag/legal-cartographies/"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hyperlink" Target="https://arcos.org.br/tag/legal-cartographie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papers.ssrn.com/sol3/papers.cfm?abstract_id=2509541" TargetMode="External"/><Relationship Id="rId2" Type="http://schemas.openxmlformats.org/officeDocument/2006/relationships/hyperlink" Target="https://arcos.org.br/a-quem-interessa-o-controle-concentrado-de-constitucionalidad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55932FC-E0C3-491E-B4C7-C2876AAA320B}"/>
              </a:ext>
            </a:extLst>
          </p:cNvPr>
          <p:cNvSpPr>
            <a:spLocks noGrp="1"/>
          </p:cNvSpPr>
          <p:nvPr>
            <p:ph type="ctrTitle"/>
          </p:nvPr>
        </p:nvSpPr>
        <p:spPr>
          <a:xfrm>
            <a:off x="1507067" y="897622"/>
            <a:ext cx="7766936" cy="3153214"/>
          </a:xfrm>
        </p:spPr>
        <p:txBody>
          <a:bodyPr>
            <a:noAutofit/>
          </a:bodyPr>
          <a:lstStyle/>
          <a:p>
            <a:pPr algn="l"/>
            <a:r>
              <a:rPr lang="pt-BR" sz="6000" dirty="0"/>
              <a:t>Arcos method for quantitative legal research</a:t>
            </a:r>
            <a:endParaRPr lang="fr-FR" sz="6000" dirty="0"/>
          </a:p>
        </p:txBody>
      </p:sp>
      <p:sp>
        <p:nvSpPr>
          <p:cNvPr id="3" name="Sous-titre 2">
            <a:extLst>
              <a:ext uri="{FF2B5EF4-FFF2-40B4-BE49-F238E27FC236}">
                <a16:creationId xmlns:a16="http://schemas.microsoft.com/office/drawing/2014/main" id="{86B0F29F-4B51-4421-A6E2-01C46474F534}"/>
              </a:ext>
            </a:extLst>
          </p:cNvPr>
          <p:cNvSpPr>
            <a:spLocks noGrp="1"/>
          </p:cNvSpPr>
          <p:nvPr>
            <p:ph type="subTitle" idx="1"/>
          </p:nvPr>
        </p:nvSpPr>
        <p:spPr/>
        <p:txBody>
          <a:bodyPr>
            <a:normAutofit lnSpcReduction="10000"/>
          </a:bodyPr>
          <a:lstStyle/>
          <a:p>
            <a:r>
              <a:rPr lang="pt-BR" cap="none" dirty="0"/>
              <a:t>ALEXANDRE ARAÚJO COSTA</a:t>
            </a:r>
          </a:p>
          <a:p>
            <a:r>
              <a:rPr lang="pt-BR" cap="none" dirty="0"/>
              <a:t>Professor at University of Brasília – (UnB)</a:t>
            </a:r>
          </a:p>
          <a:p>
            <a:r>
              <a:rPr lang="pt-BR" cap="none" dirty="0"/>
              <a:t>Visiting Scholar at Aix-Marseille University (AMU)</a:t>
            </a:r>
          </a:p>
          <a:p>
            <a:endParaRPr lang="fr-FR" dirty="0"/>
          </a:p>
        </p:txBody>
      </p:sp>
    </p:spTree>
    <p:extLst>
      <p:ext uri="{BB962C8B-B14F-4D97-AF65-F5344CB8AC3E}">
        <p14:creationId xmlns:p14="http://schemas.microsoft.com/office/powerpoint/2010/main" val="92006281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76390B2B-8A76-49AE-AB58-6998131D0A84}"/>
              </a:ext>
            </a:extLst>
          </p:cNvPr>
          <p:cNvSpPr>
            <a:spLocks noGrp="1"/>
          </p:cNvSpPr>
          <p:nvPr>
            <p:ph type="title"/>
          </p:nvPr>
        </p:nvSpPr>
        <p:spPr/>
        <p:txBody>
          <a:bodyPr/>
          <a:lstStyle/>
          <a:p>
            <a:r>
              <a:rPr lang="pt-BR" dirty="0"/>
              <a:t>step 1- locate the data</a:t>
            </a:r>
            <a:endParaRPr lang="fr-FR" dirty="0"/>
          </a:p>
        </p:txBody>
      </p:sp>
      <p:sp>
        <p:nvSpPr>
          <p:cNvPr id="3" name="Espace réservé du contenu 2">
            <a:extLst>
              <a:ext uri="{FF2B5EF4-FFF2-40B4-BE49-F238E27FC236}">
                <a16:creationId xmlns:a16="http://schemas.microsoft.com/office/drawing/2014/main" id="{99762275-0DDC-409C-A085-FF0EF08E642B}"/>
              </a:ext>
            </a:extLst>
          </p:cNvPr>
          <p:cNvSpPr>
            <a:spLocks noGrp="1"/>
          </p:cNvSpPr>
          <p:nvPr>
            <p:ph idx="1"/>
          </p:nvPr>
        </p:nvSpPr>
        <p:spPr/>
        <p:txBody>
          <a:bodyPr>
            <a:normAutofit fontScale="77500" lnSpcReduction="20000"/>
          </a:bodyPr>
          <a:lstStyle/>
          <a:p>
            <a:r>
              <a:rPr lang="en-US" sz="2800" dirty="0"/>
              <a:t>To identify the data, you must observe the world and locate:</a:t>
            </a:r>
          </a:p>
          <a:p>
            <a:pPr marL="457200" indent="-457200">
              <a:buFont typeface="+mj-lt"/>
              <a:buAutoNum type="arabicPeriod"/>
            </a:pPr>
            <a:r>
              <a:rPr lang="en-US" sz="2800" dirty="0"/>
              <a:t>Preferably, structured or unstructured bases.</a:t>
            </a:r>
          </a:p>
          <a:p>
            <a:pPr marL="457200" indent="-457200">
              <a:buFont typeface="+mj-lt"/>
              <a:buAutoNum type="arabicPeriod"/>
            </a:pPr>
            <a:r>
              <a:rPr lang="en-US" sz="2800" dirty="0"/>
              <a:t>Natural language texts: decisions, procedural information, etc.</a:t>
            </a:r>
          </a:p>
          <a:p>
            <a:pPr marL="457200" indent="-457200">
              <a:buFont typeface="+mj-lt"/>
              <a:buAutoNum type="arabicPeriod"/>
            </a:pPr>
            <a:r>
              <a:rPr lang="en-US" sz="2800" dirty="0"/>
              <a:t>Phenomena to be described: sessions, dialogues, dress, rituals.</a:t>
            </a:r>
          </a:p>
          <a:p>
            <a:pPr marL="457200" indent="-457200">
              <a:buFont typeface="+mj-lt"/>
              <a:buAutoNum type="arabicPeriod"/>
            </a:pPr>
            <a:endParaRPr lang="en-US" sz="2800" dirty="0"/>
          </a:p>
          <a:p>
            <a:pPr marL="0" indent="0">
              <a:buNone/>
            </a:pPr>
            <a:r>
              <a:rPr lang="en-US" sz="2800" dirty="0"/>
              <a:t>Every research generates a database, because it consolidates information, either by direct observation of the phenomena or indirectly (by observing linguistic descriptions of the phenomena).</a:t>
            </a:r>
            <a:endParaRPr lang="fr-FR" sz="2800" dirty="0"/>
          </a:p>
        </p:txBody>
      </p:sp>
    </p:spTree>
    <p:extLst>
      <p:ext uri="{BB962C8B-B14F-4D97-AF65-F5344CB8AC3E}">
        <p14:creationId xmlns:p14="http://schemas.microsoft.com/office/powerpoint/2010/main" val="22568344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8133F7A9-C834-4B21-9FB6-064BA4CC33AF}"/>
              </a:ext>
            </a:extLst>
          </p:cNvPr>
          <p:cNvSpPr>
            <a:spLocks noGrp="1"/>
          </p:cNvSpPr>
          <p:nvPr>
            <p:ph type="title"/>
          </p:nvPr>
        </p:nvSpPr>
        <p:spPr/>
        <p:txBody>
          <a:bodyPr/>
          <a:lstStyle/>
          <a:p>
            <a:r>
              <a:rPr lang="pt-BR" dirty="0"/>
              <a:t>tables</a:t>
            </a:r>
            <a:endParaRPr lang="fr-FR" dirty="0"/>
          </a:p>
        </p:txBody>
      </p:sp>
      <p:sp>
        <p:nvSpPr>
          <p:cNvPr id="3" name="Espace réservé du contenu 2">
            <a:extLst>
              <a:ext uri="{FF2B5EF4-FFF2-40B4-BE49-F238E27FC236}">
                <a16:creationId xmlns:a16="http://schemas.microsoft.com/office/drawing/2014/main" id="{B92BD065-9E8A-47B3-8A5A-7C455EB4564F}"/>
              </a:ext>
            </a:extLst>
          </p:cNvPr>
          <p:cNvSpPr>
            <a:spLocks noGrp="1"/>
          </p:cNvSpPr>
          <p:nvPr>
            <p:ph idx="1"/>
          </p:nvPr>
        </p:nvSpPr>
        <p:spPr/>
        <p:txBody>
          <a:bodyPr>
            <a:normAutofit/>
          </a:bodyPr>
          <a:lstStyle/>
          <a:p>
            <a:r>
              <a:rPr lang="en-US" dirty="0"/>
              <a:t>The arcos method involves organizing the data in a table: a set of information organized in rows and columns. </a:t>
            </a:r>
          </a:p>
          <a:p>
            <a:pPr marL="457200" indent="-457200">
              <a:buFont typeface="+mj-lt"/>
              <a:buAutoNum type="arabicPeriod"/>
            </a:pPr>
            <a:r>
              <a:rPr lang="en-US" b="1" dirty="0"/>
              <a:t>Columns</a:t>
            </a:r>
            <a:r>
              <a:rPr lang="en-US" dirty="0"/>
              <a:t>: each column carries a specific type of content: case name, unique identification, date of filing, outcome, etc. These types of contents may be called “attributes”. Each information in an cell is a “value”.</a:t>
            </a:r>
          </a:p>
          <a:p>
            <a:pPr marL="457200" indent="-457200">
              <a:buFont typeface="+mj-lt"/>
              <a:buAutoNum type="arabicPeriod"/>
            </a:pPr>
            <a:r>
              <a:rPr lang="en-US" b="1" dirty="0"/>
              <a:t>Rows</a:t>
            </a:r>
            <a:r>
              <a:rPr lang="en-US" dirty="0"/>
              <a:t>: each row corresponds to an object. The first column typically contains an identifier of the object handled, such as the case name or its unique identifier. </a:t>
            </a:r>
          </a:p>
          <a:p>
            <a:r>
              <a:rPr lang="en-US" dirty="0"/>
              <a:t>The name of the case is an "attribute", which we usually use to characterize that that particular row contains information referring to it.</a:t>
            </a:r>
            <a:endParaRPr lang="fr-FR" dirty="0"/>
          </a:p>
        </p:txBody>
      </p:sp>
    </p:spTree>
    <p:extLst>
      <p:ext uri="{BB962C8B-B14F-4D97-AF65-F5344CB8AC3E}">
        <p14:creationId xmlns:p14="http://schemas.microsoft.com/office/powerpoint/2010/main" val="345107626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1F42F3-424F-4160-847B-51E4272DF131}"/>
              </a:ext>
            </a:extLst>
          </p:cNvPr>
          <p:cNvSpPr>
            <a:spLocks noGrp="1"/>
          </p:cNvSpPr>
          <p:nvPr>
            <p:ph type="title"/>
          </p:nvPr>
        </p:nvSpPr>
        <p:spPr/>
        <p:txBody>
          <a:bodyPr/>
          <a:lstStyle/>
          <a:p>
            <a:r>
              <a:rPr lang="pt-BR" dirty="0"/>
              <a:t>csv v. xlsx</a:t>
            </a:r>
            <a:endParaRPr lang="fr-FR" dirty="0"/>
          </a:p>
        </p:txBody>
      </p:sp>
      <p:sp>
        <p:nvSpPr>
          <p:cNvPr id="3" name="Espace réservé du contenu 2">
            <a:extLst>
              <a:ext uri="{FF2B5EF4-FFF2-40B4-BE49-F238E27FC236}">
                <a16:creationId xmlns:a16="http://schemas.microsoft.com/office/drawing/2014/main" id="{BA895BA0-FDC6-4C85-8015-17649666D132}"/>
              </a:ext>
            </a:extLst>
          </p:cNvPr>
          <p:cNvSpPr>
            <a:spLocks noGrp="1"/>
          </p:cNvSpPr>
          <p:nvPr>
            <p:ph idx="1"/>
          </p:nvPr>
        </p:nvSpPr>
        <p:spPr/>
        <p:txBody>
          <a:bodyPr/>
          <a:lstStyle/>
          <a:p>
            <a:r>
              <a:rPr lang="en-US" dirty="0"/>
              <a:t>Tables can be saved in several ways.</a:t>
            </a:r>
          </a:p>
          <a:p>
            <a:pPr>
              <a:buFont typeface="Wingdings" panose="05000000000000000000" pitchFamily="2" charset="2"/>
              <a:buChar char="v"/>
            </a:pPr>
            <a:r>
              <a:rPr lang="en-US" dirty="0"/>
              <a:t> XLSX: A common template is the type of file produced by Excel, a widely used Microsoft program. The advantage of this template is that many people can open it. The disadvantage is that it has limits in the number of characters in a cell, which prevents the handling of larger information.</a:t>
            </a:r>
          </a:p>
          <a:p>
            <a:pPr>
              <a:buFont typeface="Wingdings" panose="05000000000000000000" pitchFamily="2" charset="2"/>
              <a:buChar char="v"/>
            </a:pPr>
            <a:r>
              <a:rPr lang="en-US" dirty="0"/>
              <a:t>CSV – Comma Separated Values</a:t>
            </a:r>
          </a:p>
          <a:p>
            <a:pPr>
              <a:buFont typeface="Wingdings" panose="05000000000000000000" pitchFamily="2" charset="2"/>
              <a:buChar char="v"/>
            </a:pPr>
            <a:endParaRPr lang="fr-FR" dirty="0"/>
          </a:p>
        </p:txBody>
      </p:sp>
    </p:spTree>
    <p:extLst>
      <p:ext uri="{BB962C8B-B14F-4D97-AF65-F5344CB8AC3E}">
        <p14:creationId xmlns:p14="http://schemas.microsoft.com/office/powerpoint/2010/main" val="305197912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DB43252-A293-4AE5-87E2-9100CF3FEAB3}"/>
              </a:ext>
            </a:extLst>
          </p:cNvPr>
          <p:cNvSpPr>
            <a:spLocks noGrp="1"/>
          </p:cNvSpPr>
          <p:nvPr>
            <p:ph type="title"/>
          </p:nvPr>
        </p:nvSpPr>
        <p:spPr/>
        <p:txBody>
          <a:bodyPr/>
          <a:lstStyle/>
          <a:p>
            <a:r>
              <a:rPr lang="pt-BR" dirty="0"/>
              <a:t>Step 2 – Provisional data model</a:t>
            </a:r>
            <a:endParaRPr lang="fr-FR" dirty="0"/>
          </a:p>
        </p:txBody>
      </p:sp>
      <p:sp>
        <p:nvSpPr>
          <p:cNvPr id="3" name="Espace réservé du contenu 2">
            <a:extLst>
              <a:ext uri="{FF2B5EF4-FFF2-40B4-BE49-F238E27FC236}">
                <a16:creationId xmlns:a16="http://schemas.microsoft.com/office/drawing/2014/main" id="{C8A24F6C-52F0-463F-9CEE-BC44470F2305}"/>
              </a:ext>
            </a:extLst>
          </p:cNvPr>
          <p:cNvSpPr>
            <a:spLocks noGrp="1"/>
          </p:cNvSpPr>
          <p:nvPr>
            <p:ph idx="1"/>
          </p:nvPr>
        </p:nvSpPr>
        <p:spPr/>
        <p:txBody>
          <a:bodyPr>
            <a:normAutofit fontScale="85000" lnSpcReduction="20000"/>
          </a:bodyPr>
          <a:lstStyle/>
          <a:p>
            <a:r>
              <a:rPr lang="en-US" sz="2800" dirty="0"/>
              <a:t>Simply put, defining a data model means establishing the meaning of the table, with its rows and columns.</a:t>
            </a:r>
          </a:p>
          <a:p>
            <a:pPr marL="457200" indent="-457200">
              <a:buFont typeface="+mj-lt"/>
              <a:buAutoNum type="arabicPeriod"/>
            </a:pPr>
            <a:r>
              <a:rPr lang="en-US" sz="2800" dirty="0"/>
              <a:t>What will be the unit of analysis?</a:t>
            </a:r>
          </a:p>
          <a:p>
            <a:pPr marL="630936" lvl="1" indent="-457200">
              <a:buFont typeface="+mj-lt"/>
              <a:buAutoNum type="alphaLcParenR"/>
            </a:pPr>
            <a:r>
              <a:rPr lang="en-US" sz="2400" dirty="0"/>
              <a:t>Case</a:t>
            </a:r>
          </a:p>
          <a:p>
            <a:pPr marL="630936" lvl="1" indent="-457200">
              <a:buFont typeface="+mj-lt"/>
              <a:buAutoNum type="alphaLcParenR"/>
            </a:pPr>
            <a:r>
              <a:rPr lang="en-US" sz="2400" dirty="0"/>
              <a:t>Decision</a:t>
            </a:r>
          </a:p>
          <a:p>
            <a:pPr marL="630936" lvl="1" indent="-457200">
              <a:buFont typeface="+mj-lt"/>
              <a:buAutoNum type="alphaLcParenR"/>
            </a:pPr>
            <a:r>
              <a:rPr lang="en-US" sz="2400" dirty="0"/>
              <a:t>Judge</a:t>
            </a:r>
          </a:p>
          <a:p>
            <a:pPr marL="457200" indent="-457200">
              <a:buFont typeface="+mj-lt"/>
              <a:buAutoNum type="arabicPeriod"/>
            </a:pPr>
            <a:r>
              <a:rPr lang="en-US" sz="2800" dirty="0"/>
              <a:t>What will be the mapped attributes?</a:t>
            </a:r>
          </a:p>
          <a:p>
            <a:pPr marL="630936" lvl="1" indent="-457200">
              <a:buFont typeface="+mj-lt"/>
              <a:buAutoNum type="alphaLcParenR"/>
            </a:pPr>
            <a:r>
              <a:rPr lang="en-US" sz="2400" dirty="0"/>
              <a:t>T</a:t>
            </a:r>
            <a:r>
              <a:rPr lang="en-US" sz="2000" dirty="0"/>
              <a:t>ypes of values: string, integral, float, lists</a:t>
            </a:r>
            <a:endParaRPr lang="en-US" sz="2400" dirty="0"/>
          </a:p>
          <a:p>
            <a:pPr marL="457200" indent="-457200">
              <a:buFont typeface="+mj-lt"/>
              <a:buAutoNum type="arabicPeriod"/>
            </a:pPr>
            <a:r>
              <a:rPr lang="en-US" sz="2800" dirty="0"/>
              <a:t>Which attributes depend on a classification (or reclassification)</a:t>
            </a:r>
            <a:endParaRPr lang="fr-FR" sz="2800" dirty="0"/>
          </a:p>
        </p:txBody>
      </p:sp>
    </p:spTree>
    <p:extLst>
      <p:ext uri="{BB962C8B-B14F-4D97-AF65-F5344CB8AC3E}">
        <p14:creationId xmlns:p14="http://schemas.microsoft.com/office/powerpoint/2010/main" val="37754226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1F42F3-424F-4160-847B-51E4272DF131}"/>
              </a:ext>
            </a:extLst>
          </p:cNvPr>
          <p:cNvSpPr>
            <a:spLocks noGrp="1"/>
          </p:cNvSpPr>
          <p:nvPr>
            <p:ph type="title"/>
          </p:nvPr>
        </p:nvSpPr>
        <p:spPr/>
        <p:txBody>
          <a:bodyPr/>
          <a:lstStyle/>
          <a:p>
            <a:r>
              <a:rPr lang="pt-BR" dirty="0"/>
              <a:t>Step 3 – Data extraction </a:t>
            </a:r>
            <a:endParaRPr lang="fr-FR" dirty="0"/>
          </a:p>
        </p:txBody>
      </p:sp>
      <p:sp>
        <p:nvSpPr>
          <p:cNvPr id="3" name="Espace réservé du contenu 2">
            <a:extLst>
              <a:ext uri="{FF2B5EF4-FFF2-40B4-BE49-F238E27FC236}">
                <a16:creationId xmlns:a16="http://schemas.microsoft.com/office/drawing/2014/main" id="{BA895BA0-FDC6-4C85-8015-17649666D132}"/>
              </a:ext>
            </a:extLst>
          </p:cNvPr>
          <p:cNvSpPr>
            <a:spLocks noGrp="1"/>
          </p:cNvSpPr>
          <p:nvPr>
            <p:ph idx="1"/>
          </p:nvPr>
        </p:nvSpPr>
        <p:spPr/>
        <p:txBody>
          <a:bodyPr>
            <a:normAutofit lnSpcReduction="10000"/>
          </a:bodyPr>
          <a:lstStyle/>
          <a:p>
            <a:r>
              <a:rPr lang="en-US" sz="2400" dirty="0"/>
              <a:t>We use Python for data scraping and for organizing the information in tables.</a:t>
            </a:r>
          </a:p>
          <a:p>
            <a:r>
              <a:rPr lang="en-US" sz="2400" dirty="0"/>
              <a:t>This </a:t>
            </a:r>
            <a:r>
              <a:rPr lang="en-US" sz="2400" dirty="0" err="1"/>
              <a:t>Metodology</a:t>
            </a:r>
            <a:r>
              <a:rPr lang="en-US" sz="2400" dirty="0"/>
              <a:t> is described (in Portuguese) in the site </a:t>
            </a:r>
            <a:r>
              <a:rPr lang="en-US" sz="2400" dirty="0">
                <a:hlinkClick r:id="rId2"/>
              </a:rPr>
              <a:t>dsd.arcos.org.br</a:t>
            </a:r>
            <a:r>
              <a:rPr lang="en-US" sz="2400" dirty="0"/>
              <a:t>.</a:t>
            </a:r>
          </a:p>
          <a:p>
            <a:r>
              <a:rPr lang="en-US" sz="2400" dirty="0"/>
              <a:t>The DSD course includes a minicourse of Python for jurists. </a:t>
            </a:r>
          </a:p>
          <a:p>
            <a:r>
              <a:rPr lang="en-US" sz="2400" dirty="0"/>
              <a:t>I adapted the extraction tools to apply them to the Conseil </a:t>
            </a:r>
            <a:r>
              <a:rPr lang="en-US" sz="2400" dirty="0" err="1"/>
              <a:t>Constitutionnel</a:t>
            </a:r>
            <a:r>
              <a:rPr lang="en-US" sz="2400" dirty="0"/>
              <a:t> (CC).</a:t>
            </a:r>
          </a:p>
          <a:p>
            <a:r>
              <a:rPr lang="en-US" sz="2400" dirty="0"/>
              <a:t>The results are in the site </a:t>
            </a:r>
            <a:r>
              <a:rPr lang="en-US" sz="2400" dirty="0">
                <a:hlinkClick r:id="rId3"/>
              </a:rPr>
              <a:t>fr.arcos.org.br</a:t>
            </a:r>
            <a:r>
              <a:rPr lang="en-US" sz="2400" dirty="0"/>
              <a:t>.</a:t>
            </a:r>
          </a:p>
          <a:p>
            <a:endParaRPr lang="en-US" dirty="0"/>
          </a:p>
          <a:p>
            <a:pPr>
              <a:buFont typeface="Wingdings" panose="05000000000000000000" pitchFamily="2" charset="2"/>
              <a:buChar char="v"/>
            </a:pPr>
            <a:endParaRPr lang="fr-FR" dirty="0"/>
          </a:p>
        </p:txBody>
      </p:sp>
    </p:spTree>
    <p:extLst>
      <p:ext uri="{BB962C8B-B14F-4D97-AF65-F5344CB8AC3E}">
        <p14:creationId xmlns:p14="http://schemas.microsoft.com/office/powerpoint/2010/main" val="27144091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71F42F3-424F-4160-847B-51E4272DF131}"/>
              </a:ext>
            </a:extLst>
          </p:cNvPr>
          <p:cNvSpPr>
            <a:spLocks noGrp="1"/>
          </p:cNvSpPr>
          <p:nvPr>
            <p:ph type="title"/>
          </p:nvPr>
        </p:nvSpPr>
        <p:spPr/>
        <p:txBody>
          <a:bodyPr/>
          <a:lstStyle/>
          <a:p>
            <a:r>
              <a:rPr lang="pt-BR" dirty="0"/>
              <a:t>Step 3 – Data organization </a:t>
            </a:r>
            <a:endParaRPr lang="fr-FR" dirty="0"/>
          </a:p>
        </p:txBody>
      </p:sp>
      <p:sp>
        <p:nvSpPr>
          <p:cNvPr id="3" name="Espace réservé du contenu 2">
            <a:extLst>
              <a:ext uri="{FF2B5EF4-FFF2-40B4-BE49-F238E27FC236}">
                <a16:creationId xmlns:a16="http://schemas.microsoft.com/office/drawing/2014/main" id="{BA895BA0-FDC6-4C85-8015-17649666D132}"/>
              </a:ext>
            </a:extLst>
          </p:cNvPr>
          <p:cNvSpPr>
            <a:spLocks noGrp="1"/>
          </p:cNvSpPr>
          <p:nvPr>
            <p:ph idx="1"/>
          </p:nvPr>
        </p:nvSpPr>
        <p:spPr/>
        <p:txBody>
          <a:bodyPr>
            <a:normAutofit lnSpcReduction="10000"/>
          </a:bodyPr>
          <a:lstStyle/>
          <a:p>
            <a:r>
              <a:rPr lang="en-US" sz="2400" dirty="0"/>
              <a:t>We use Python for data scraping and for organizing the information in tables.</a:t>
            </a:r>
          </a:p>
          <a:p>
            <a:r>
              <a:rPr lang="en-US" sz="2400" dirty="0"/>
              <a:t>This </a:t>
            </a:r>
            <a:r>
              <a:rPr lang="en-US" sz="2400" dirty="0" err="1"/>
              <a:t>Metodology</a:t>
            </a:r>
            <a:r>
              <a:rPr lang="en-US" sz="2400" dirty="0"/>
              <a:t> is described (in Portuguese) in the site </a:t>
            </a:r>
            <a:r>
              <a:rPr lang="en-US" sz="2400" dirty="0">
                <a:hlinkClick r:id="rId2"/>
              </a:rPr>
              <a:t>dsd.arcos.org.br</a:t>
            </a:r>
            <a:r>
              <a:rPr lang="en-US" sz="2400" dirty="0"/>
              <a:t>.</a:t>
            </a:r>
          </a:p>
          <a:p>
            <a:r>
              <a:rPr lang="en-US" sz="2400" dirty="0"/>
              <a:t>The DSD course includes a minicourse of Python for jurists. </a:t>
            </a:r>
          </a:p>
          <a:p>
            <a:r>
              <a:rPr lang="en-US" sz="2400" dirty="0"/>
              <a:t>I adapted the extraction tools to apply them to the Conseil </a:t>
            </a:r>
            <a:r>
              <a:rPr lang="en-US" sz="2400" dirty="0" err="1"/>
              <a:t>Constitutionnel</a:t>
            </a:r>
            <a:r>
              <a:rPr lang="en-US" sz="2400" dirty="0"/>
              <a:t> (CC).</a:t>
            </a:r>
          </a:p>
          <a:p>
            <a:r>
              <a:rPr lang="en-US" sz="2400" dirty="0"/>
              <a:t>The results are in the site </a:t>
            </a:r>
            <a:r>
              <a:rPr lang="en-US" sz="2400" dirty="0">
                <a:hlinkClick r:id="rId3"/>
              </a:rPr>
              <a:t>fr.arcos.org.br</a:t>
            </a:r>
            <a:r>
              <a:rPr lang="en-US" sz="2400" dirty="0"/>
              <a:t>.</a:t>
            </a:r>
          </a:p>
          <a:p>
            <a:endParaRPr lang="en-US" dirty="0"/>
          </a:p>
          <a:p>
            <a:pPr>
              <a:buFont typeface="Wingdings" panose="05000000000000000000" pitchFamily="2" charset="2"/>
              <a:buChar char="v"/>
            </a:pPr>
            <a:endParaRPr lang="fr-FR" dirty="0"/>
          </a:p>
        </p:txBody>
      </p:sp>
    </p:spTree>
    <p:extLst>
      <p:ext uri="{BB962C8B-B14F-4D97-AF65-F5344CB8AC3E}">
        <p14:creationId xmlns:p14="http://schemas.microsoft.com/office/powerpoint/2010/main" val="118546829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598EE01-DF9D-4F48-8CE9-33EBD80B8A2F}"/>
              </a:ext>
            </a:extLst>
          </p:cNvPr>
          <p:cNvSpPr>
            <a:spLocks noGrp="1"/>
          </p:cNvSpPr>
          <p:nvPr>
            <p:ph type="title"/>
          </p:nvPr>
        </p:nvSpPr>
        <p:spPr/>
        <p:txBody>
          <a:bodyPr/>
          <a:lstStyle/>
          <a:p>
            <a:r>
              <a:rPr lang="pt-BR" dirty="0"/>
              <a:t>Stage 2 – database refinement</a:t>
            </a:r>
            <a:endParaRPr lang="fr-FR" dirty="0"/>
          </a:p>
        </p:txBody>
      </p:sp>
      <p:sp>
        <p:nvSpPr>
          <p:cNvPr id="5" name="Espace réservé du texte 4">
            <a:extLst>
              <a:ext uri="{FF2B5EF4-FFF2-40B4-BE49-F238E27FC236}">
                <a16:creationId xmlns:a16="http://schemas.microsoft.com/office/drawing/2014/main" id="{05CE3AF8-6487-4B9B-8A77-3F950E2788DE}"/>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9605128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C97A3F-0977-4B12-B461-D8AE4D632194}"/>
              </a:ext>
            </a:extLst>
          </p:cNvPr>
          <p:cNvSpPr>
            <a:spLocks noGrp="1"/>
          </p:cNvSpPr>
          <p:nvPr>
            <p:ph type="title"/>
          </p:nvPr>
        </p:nvSpPr>
        <p:spPr/>
        <p:txBody>
          <a:bodyPr/>
          <a:lstStyle/>
          <a:p>
            <a:r>
              <a:rPr lang="pt-BR" dirty="0"/>
              <a:t>The return of the theory</a:t>
            </a:r>
            <a:endParaRPr lang="fr-FR" dirty="0"/>
          </a:p>
        </p:txBody>
      </p:sp>
      <p:sp>
        <p:nvSpPr>
          <p:cNvPr id="3" name="Espace réservé du contenu 2">
            <a:extLst>
              <a:ext uri="{FF2B5EF4-FFF2-40B4-BE49-F238E27FC236}">
                <a16:creationId xmlns:a16="http://schemas.microsoft.com/office/drawing/2014/main" id="{E74D1AA0-ED68-472E-BD28-B1074849D627}"/>
              </a:ext>
            </a:extLst>
          </p:cNvPr>
          <p:cNvSpPr>
            <a:spLocks noGrp="1"/>
          </p:cNvSpPr>
          <p:nvPr>
            <p:ph idx="1"/>
          </p:nvPr>
        </p:nvSpPr>
        <p:spPr/>
        <p:txBody>
          <a:bodyPr>
            <a:normAutofit fontScale="92500" lnSpcReduction="10000"/>
          </a:bodyPr>
          <a:lstStyle/>
          <a:p>
            <a:r>
              <a:rPr lang="pt-BR" sz="2400" dirty="0"/>
              <a:t>It’is what I have not done yet</a:t>
            </a:r>
          </a:p>
          <a:p>
            <a:r>
              <a:rPr lang="pt-BR" sz="2400" dirty="0"/>
              <a:t>For this, I need to continue in collaboration with local researchers</a:t>
            </a:r>
          </a:p>
          <a:p>
            <a:r>
              <a:rPr lang="pt-BR" sz="2400" dirty="0"/>
              <a:t>Why? Because we need to create categories that are usefull to understand the data</a:t>
            </a:r>
          </a:p>
          <a:p>
            <a:r>
              <a:rPr lang="pt-BR" sz="2400" dirty="0"/>
              <a:t>Quantitative research is not mechanical nor acritical: we need good theory to produce good results, and this kind of theory must be developed</a:t>
            </a:r>
          </a:p>
          <a:p>
            <a:pPr lvl="1"/>
            <a:r>
              <a:rPr lang="pt-BR" sz="2200" dirty="0"/>
              <a:t>Franck Haid’s classification of arguments</a:t>
            </a:r>
          </a:p>
          <a:p>
            <a:pPr lvl="1"/>
            <a:r>
              <a:rPr lang="pt-BR" sz="2200" dirty="0"/>
              <a:t>Rouvière’s typology</a:t>
            </a:r>
            <a:endParaRPr lang="fr-FR" sz="2200" dirty="0"/>
          </a:p>
        </p:txBody>
      </p:sp>
    </p:spTree>
    <p:extLst>
      <p:ext uri="{BB962C8B-B14F-4D97-AF65-F5344CB8AC3E}">
        <p14:creationId xmlns:p14="http://schemas.microsoft.com/office/powerpoint/2010/main" val="25239211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C97A3F-0977-4B12-B461-D8AE4D632194}"/>
              </a:ext>
            </a:extLst>
          </p:cNvPr>
          <p:cNvSpPr>
            <a:spLocks noGrp="1"/>
          </p:cNvSpPr>
          <p:nvPr>
            <p:ph type="title"/>
          </p:nvPr>
        </p:nvSpPr>
        <p:spPr/>
        <p:txBody>
          <a:bodyPr/>
          <a:lstStyle/>
          <a:p>
            <a:r>
              <a:rPr lang="pt-BR" dirty="0"/>
              <a:t>Categories and more Categories</a:t>
            </a:r>
            <a:endParaRPr lang="fr-FR" dirty="0"/>
          </a:p>
        </p:txBody>
      </p:sp>
      <p:sp>
        <p:nvSpPr>
          <p:cNvPr id="3" name="Espace réservé du contenu 2">
            <a:extLst>
              <a:ext uri="{FF2B5EF4-FFF2-40B4-BE49-F238E27FC236}">
                <a16:creationId xmlns:a16="http://schemas.microsoft.com/office/drawing/2014/main" id="{E74D1AA0-ED68-472E-BD28-B1074849D627}"/>
              </a:ext>
            </a:extLst>
          </p:cNvPr>
          <p:cNvSpPr>
            <a:spLocks noGrp="1"/>
          </p:cNvSpPr>
          <p:nvPr>
            <p:ph idx="1"/>
          </p:nvPr>
        </p:nvSpPr>
        <p:spPr/>
        <p:txBody>
          <a:bodyPr>
            <a:normAutofit/>
          </a:bodyPr>
          <a:lstStyle/>
          <a:p>
            <a:r>
              <a:rPr lang="pt-BR" sz="2800" dirty="0">
                <a:hlinkClick r:id="rId2"/>
              </a:rPr>
              <a:t>Project Legal Cartographies</a:t>
            </a:r>
            <a:endParaRPr lang="pt-BR" sz="2800" dirty="0"/>
          </a:p>
          <a:p>
            <a:endParaRPr lang="pt-BR" sz="2200" dirty="0"/>
          </a:p>
          <a:p>
            <a:r>
              <a:rPr lang="pt-BR" sz="2200" dirty="0"/>
              <a:t>Mapping of theories that can contribute to understand the legal field</a:t>
            </a:r>
            <a:endParaRPr lang="fr-FR" sz="2200" dirty="0"/>
          </a:p>
        </p:txBody>
      </p:sp>
    </p:spTree>
    <p:extLst>
      <p:ext uri="{BB962C8B-B14F-4D97-AF65-F5344CB8AC3E}">
        <p14:creationId xmlns:p14="http://schemas.microsoft.com/office/powerpoint/2010/main" val="104753842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C97A3F-0977-4B12-B461-D8AE4D632194}"/>
              </a:ext>
            </a:extLst>
          </p:cNvPr>
          <p:cNvSpPr>
            <a:spLocks noGrp="1"/>
          </p:cNvSpPr>
          <p:nvPr>
            <p:ph type="title"/>
          </p:nvPr>
        </p:nvSpPr>
        <p:spPr/>
        <p:txBody>
          <a:bodyPr/>
          <a:lstStyle/>
          <a:p>
            <a:endParaRPr lang="fr-FR" dirty="0"/>
          </a:p>
        </p:txBody>
      </p:sp>
      <p:sp>
        <p:nvSpPr>
          <p:cNvPr id="3" name="Espace réservé du contenu 2">
            <a:extLst>
              <a:ext uri="{FF2B5EF4-FFF2-40B4-BE49-F238E27FC236}">
                <a16:creationId xmlns:a16="http://schemas.microsoft.com/office/drawing/2014/main" id="{E74D1AA0-ED68-472E-BD28-B1074849D627}"/>
              </a:ext>
            </a:extLst>
          </p:cNvPr>
          <p:cNvSpPr>
            <a:spLocks noGrp="1"/>
          </p:cNvSpPr>
          <p:nvPr>
            <p:ph idx="1"/>
          </p:nvPr>
        </p:nvSpPr>
        <p:spPr/>
        <p:txBody>
          <a:bodyPr>
            <a:normAutofit/>
          </a:bodyPr>
          <a:lstStyle/>
          <a:p>
            <a:r>
              <a:rPr lang="pt-BR" sz="2800" dirty="0">
                <a:hlinkClick r:id="rId2"/>
              </a:rPr>
              <a:t>Project Legal Cartographies</a:t>
            </a:r>
            <a:endParaRPr lang="pt-BR" sz="2800" dirty="0"/>
          </a:p>
          <a:p>
            <a:endParaRPr lang="pt-BR" sz="2200" dirty="0"/>
          </a:p>
          <a:p>
            <a:r>
              <a:rPr lang="pt-BR" sz="2200" dirty="0"/>
              <a:t>Mapping of theories that can contribute to understand the legal field</a:t>
            </a:r>
            <a:endParaRPr lang="fr-FR" sz="2200" dirty="0"/>
          </a:p>
        </p:txBody>
      </p:sp>
    </p:spTree>
    <p:extLst>
      <p:ext uri="{BB962C8B-B14F-4D97-AF65-F5344CB8AC3E}">
        <p14:creationId xmlns:p14="http://schemas.microsoft.com/office/powerpoint/2010/main" val="33355016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69C0F2BD-D050-495B-8933-7C3AA0D3FEB1}"/>
              </a:ext>
            </a:extLst>
          </p:cNvPr>
          <p:cNvSpPr>
            <a:spLocks noGrp="1"/>
          </p:cNvSpPr>
          <p:nvPr>
            <p:ph type="title"/>
          </p:nvPr>
        </p:nvSpPr>
        <p:spPr/>
        <p:txBody>
          <a:bodyPr/>
          <a:lstStyle/>
          <a:p>
            <a:r>
              <a:rPr lang="pt-BR" dirty="0"/>
              <a:t>arcos method for quantitative legal research</a:t>
            </a:r>
            <a:endParaRPr lang="fr-FR" dirty="0"/>
          </a:p>
        </p:txBody>
      </p:sp>
      <p:sp>
        <p:nvSpPr>
          <p:cNvPr id="3" name="Espace réservé du contenu 2">
            <a:extLst>
              <a:ext uri="{FF2B5EF4-FFF2-40B4-BE49-F238E27FC236}">
                <a16:creationId xmlns:a16="http://schemas.microsoft.com/office/drawing/2014/main" id="{F920B167-D819-4143-B41B-116178AD2451}"/>
              </a:ext>
            </a:extLst>
          </p:cNvPr>
          <p:cNvSpPr>
            <a:spLocks noGrp="1"/>
          </p:cNvSpPr>
          <p:nvPr>
            <p:ph idx="1"/>
          </p:nvPr>
        </p:nvSpPr>
        <p:spPr/>
        <p:txBody>
          <a:bodyPr>
            <a:normAutofit fontScale="85000" lnSpcReduction="10000"/>
          </a:bodyPr>
          <a:lstStyle/>
          <a:p>
            <a:r>
              <a:rPr lang="en-US" sz="3200" dirty="0"/>
              <a:t>The Arcos method for quantitative research in law, jointly developed by Alexandre Araújo Costa and Henrique Araújo Costa, begins with a database and then analyzes it using computer tools that are accessible to researchers.</a:t>
            </a:r>
          </a:p>
          <a:p>
            <a:r>
              <a:rPr lang="en-US" sz="3200" dirty="0"/>
              <a:t>This methodology is divided into three stages: </a:t>
            </a:r>
          </a:p>
          <a:p>
            <a:pPr marL="914400" lvl="1" indent="-457200">
              <a:buFont typeface="+mj-lt"/>
              <a:buAutoNum type="arabicPeriod"/>
            </a:pPr>
            <a:r>
              <a:rPr lang="en-US" sz="2800" dirty="0"/>
              <a:t>Production of the database</a:t>
            </a:r>
          </a:p>
          <a:p>
            <a:pPr marL="914400" lvl="1" indent="-457200">
              <a:buFont typeface="+mj-lt"/>
              <a:buAutoNum type="arabicPeriod"/>
            </a:pPr>
            <a:r>
              <a:rPr lang="en-US" sz="2800" dirty="0"/>
              <a:t>Data refinement</a:t>
            </a:r>
          </a:p>
          <a:p>
            <a:pPr marL="914400" lvl="1" indent="-457200">
              <a:buFont typeface="+mj-lt"/>
              <a:buAutoNum type="arabicPeriod"/>
            </a:pPr>
            <a:r>
              <a:rPr lang="en-US" sz="2800" dirty="0"/>
              <a:t>Database analysis.</a:t>
            </a:r>
            <a:endParaRPr lang="fr-FR" sz="2800" dirty="0"/>
          </a:p>
        </p:txBody>
      </p:sp>
    </p:spTree>
    <p:extLst>
      <p:ext uri="{BB962C8B-B14F-4D97-AF65-F5344CB8AC3E}">
        <p14:creationId xmlns:p14="http://schemas.microsoft.com/office/powerpoint/2010/main" val="156235515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598EE01-DF9D-4F48-8CE9-33EBD80B8A2F}"/>
              </a:ext>
            </a:extLst>
          </p:cNvPr>
          <p:cNvSpPr>
            <a:spLocks noGrp="1"/>
          </p:cNvSpPr>
          <p:nvPr>
            <p:ph type="title"/>
          </p:nvPr>
        </p:nvSpPr>
        <p:spPr/>
        <p:txBody>
          <a:bodyPr/>
          <a:lstStyle/>
          <a:p>
            <a:r>
              <a:rPr lang="pt-BR" dirty="0"/>
              <a:t>Stage 3 – database analysis</a:t>
            </a:r>
            <a:endParaRPr lang="fr-FR" dirty="0"/>
          </a:p>
        </p:txBody>
      </p:sp>
      <p:sp>
        <p:nvSpPr>
          <p:cNvPr id="5" name="Espace réservé du texte 4">
            <a:extLst>
              <a:ext uri="{FF2B5EF4-FFF2-40B4-BE49-F238E27FC236}">
                <a16:creationId xmlns:a16="http://schemas.microsoft.com/office/drawing/2014/main" id="{05CE3AF8-6487-4B9B-8A77-3F950E2788DE}"/>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415530824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C97A3F-0977-4B12-B461-D8AE4D632194}"/>
              </a:ext>
            </a:extLst>
          </p:cNvPr>
          <p:cNvSpPr>
            <a:spLocks noGrp="1"/>
          </p:cNvSpPr>
          <p:nvPr>
            <p:ph type="title"/>
          </p:nvPr>
        </p:nvSpPr>
        <p:spPr/>
        <p:txBody>
          <a:bodyPr/>
          <a:lstStyle/>
          <a:p>
            <a:r>
              <a:rPr lang="pt-BR" dirty="0"/>
              <a:t>Excel</a:t>
            </a:r>
            <a:endParaRPr lang="fr-FR" dirty="0"/>
          </a:p>
        </p:txBody>
      </p:sp>
      <p:sp>
        <p:nvSpPr>
          <p:cNvPr id="3" name="Espace réservé du contenu 2">
            <a:extLst>
              <a:ext uri="{FF2B5EF4-FFF2-40B4-BE49-F238E27FC236}">
                <a16:creationId xmlns:a16="http://schemas.microsoft.com/office/drawing/2014/main" id="{E74D1AA0-ED68-472E-BD28-B1074849D627}"/>
              </a:ext>
            </a:extLst>
          </p:cNvPr>
          <p:cNvSpPr>
            <a:spLocks noGrp="1"/>
          </p:cNvSpPr>
          <p:nvPr>
            <p:ph idx="1"/>
          </p:nvPr>
        </p:nvSpPr>
        <p:spPr/>
        <p:txBody>
          <a:bodyPr>
            <a:normAutofit/>
          </a:bodyPr>
          <a:lstStyle/>
          <a:p>
            <a:r>
              <a:rPr lang="pt-BR" sz="2800" dirty="0"/>
              <a:t>Very useful to</a:t>
            </a:r>
          </a:p>
          <a:p>
            <a:pPr lvl="1"/>
            <a:r>
              <a:rPr lang="pt-BR" sz="2000" dirty="0"/>
              <a:t>Preliminar analysis: data exploration</a:t>
            </a:r>
          </a:p>
          <a:p>
            <a:pPr lvl="1"/>
            <a:r>
              <a:rPr lang="pt-BR" sz="2000" dirty="0"/>
              <a:t>Data cleaning</a:t>
            </a:r>
          </a:p>
          <a:p>
            <a:pPr lvl="1"/>
            <a:endParaRPr lang="pt-BR" sz="2000" dirty="0"/>
          </a:p>
          <a:p>
            <a:r>
              <a:rPr lang="fr-FR" sz="2800" dirty="0"/>
              <a:t>Limited</a:t>
            </a:r>
            <a:r>
              <a:rPr lang="fr-FR" sz="2200" dirty="0"/>
              <a:t> to</a:t>
            </a:r>
          </a:p>
          <a:p>
            <a:pPr lvl="1"/>
            <a:r>
              <a:rPr lang="fr-FR" sz="2000" dirty="0" err="1"/>
              <a:t>Create</a:t>
            </a:r>
            <a:r>
              <a:rPr lang="fr-FR" sz="2000" dirty="0"/>
              <a:t> </a:t>
            </a:r>
            <a:r>
              <a:rPr lang="fr-FR" sz="2000" dirty="0" err="1"/>
              <a:t>graphics</a:t>
            </a:r>
            <a:r>
              <a:rPr lang="fr-FR" sz="2000" dirty="0"/>
              <a:t> </a:t>
            </a:r>
          </a:p>
          <a:p>
            <a:pPr lvl="1"/>
            <a:r>
              <a:rPr lang="pt-BR" sz="2000" dirty="0"/>
              <a:t>D</a:t>
            </a:r>
            <a:r>
              <a:rPr lang="fr-FR" sz="2000" dirty="0" err="1"/>
              <a:t>escriptive</a:t>
            </a:r>
            <a:r>
              <a:rPr lang="fr-FR" sz="2000" dirty="0"/>
              <a:t> </a:t>
            </a:r>
            <a:r>
              <a:rPr lang="fr-FR" sz="2000" dirty="0" err="1"/>
              <a:t>statistics</a:t>
            </a:r>
            <a:endParaRPr lang="fr-FR" sz="2000" dirty="0"/>
          </a:p>
          <a:p>
            <a:pPr lvl="1"/>
            <a:r>
              <a:rPr lang="pt-BR" sz="2000" dirty="0"/>
              <a:t>I</a:t>
            </a:r>
            <a:r>
              <a:rPr lang="fr-FR" sz="2000" dirty="0" err="1"/>
              <a:t>nferential</a:t>
            </a:r>
            <a:r>
              <a:rPr lang="fr-FR" sz="2000" dirty="0"/>
              <a:t> </a:t>
            </a:r>
            <a:r>
              <a:rPr lang="fr-FR" sz="2000" dirty="0" err="1"/>
              <a:t>statistics</a:t>
            </a:r>
            <a:endParaRPr lang="fr-FR" sz="2000" dirty="0"/>
          </a:p>
          <a:p>
            <a:endParaRPr lang="fr-FR" sz="2200" dirty="0"/>
          </a:p>
        </p:txBody>
      </p:sp>
    </p:spTree>
    <p:extLst>
      <p:ext uri="{BB962C8B-B14F-4D97-AF65-F5344CB8AC3E}">
        <p14:creationId xmlns:p14="http://schemas.microsoft.com/office/powerpoint/2010/main" val="6650259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40C97A3F-0977-4B12-B461-D8AE4D632194}"/>
              </a:ext>
            </a:extLst>
          </p:cNvPr>
          <p:cNvSpPr>
            <a:spLocks noGrp="1"/>
          </p:cNvSpPr>
          <p:nvPr>
            <p:ph type="title"/>
          </p:nvPr>
        </p:nvSpPr>
        <p:spPr/>
        <p:txBody>
          <a:bodyPr/>
          <a:lstStyle/>
          <a:p>
            <a:r>
              <a:rPr lang="pt-BR" dirty="0"/>
              <a:t>Tableau</a:t>
            </a:r>
            <a:endParaRPr lang="fr-FR" dirty="0"/>
          </a:p>
        </p:txBody>
      </p:sp>
      <p:sp>
        <p:nvSpPr>
          <p:cNvPr id="3" name="Espace réservé du contenu 2">
            <a:extLst>
              <a:ext uri="{FF2B5EF4-FFF2-40B4-BE49-F238E27FC236}">
                <a16:creationId xmlns:a16="http://schemas.microsoft.com/office/drawing/2014/main" id="{E74D1AA0-ED68-472E-BD28-B1074849D627}"/>
              </a:ext>
            </a:extLst>
          </p:cNvPr>
          <p:cNvSpPr>
            <a:spLocks noGrp="1"/>
          </p:cNvSpPr>
          <p:nvPr>
            <p:ph idx="1"/>
          </p:nvPr>
        </p:nvSpPr>
        <p:spPr/>
        <p:txBody>
          <a:bodyPr>
            <a:normAutofit lnSpcReduction="10000"/>
          </a:bodyPr>
          <a:lstStyle/>
          <a:p>
            <a:r>
              <a:rPr lang="pt-BR" sz="2800" dirty="0"/>
              <a:t>Very useful to</a:t>
            </a:r>
          </a:p>
          <a:p>
            <a:pPr lvl="1"/>
            <a:r>
              <a:rPr lang="pt-BR" sz="2000" dirty="0"/>
              <a:t>Data Refining: Tableau Prep</a:t>
            </a:r>
          </a:p>
          <a:p>
            <a:pPr lvl="1"/>
            <a:r>
              <a:rPr lang="pt-BR" sz="2000" dirty="0"/>
              <a:t>Graphics: Tableau Desktop</a:t>
            </a:r>
          </a:p>
          <a:p>
            <a:pPr lvl="1"/>
            <a:r>
              <a:rPr lang="pt-BR" sz="2000" dirty="0"/>
              <a:t>Descriptive Statistics</a:t>
            </a:r>
          </a:p>
          <a:p>
            <a:pPr lvl="2"/>
            <a:r>
              <a:rPr lang="pt-BR" sz="1800" dirty="0"/>
              <a:t>Medians</a:t>
            </a:r>
          </a:p>
          <a:p>
            <a:pPr lvl="2"/>
            <a:r>
              <a:rPr lang="pt-BR" sz="1800"/>
              <a:t>Means</a:t>
            </a:r>
            <a:endParaRPr lang="pt-BR" sz="2000" dirty="0"/>
          </a:p>
          <a:p>
            <a:pPr lvl="1"/>
            <a:endParaRPr lang="pt-BR" sz="2000" dirty="0"/>
          </a:p>
          <a:p>
            <a:r>
              <a:rPr lang="fr-FR" sz="2800" dirty="0"/>
              <a:t>Limited</a:t>
            </a:r>
            <a:r>
              <a:rPr lang="fr-FR" sz="2200" dirty="0"/>
              <a:t> to</a:t>
            </a:r>
          </a:p>
          <a:p>
            <a:pPr lvl="1"/>
            <a:r>
              <a:rPr lang="pt-BR" sz="2000" dirty="0"/>
              <a:t>Inferential statistics</a:t>
            </a:r>
            <a:endParaRPr lang="fr-FR" sz="2000" dirty="0"/>
          </a:p>
          <a:p>
            <a:endParaRPr lang="fr-FR" sz="2200" dirty="0"/>
          </a:p>
        </p:txBody>
      </p:sp>
    </p:spTree>
    <p:extLst>
      <p:ext uri="{BB962C8B-B14F-4D97-AF65-F5344CB8AC3E}">
        <p14:creationId xmlns:p14="http://schemas.microsoft.com/office/powerpoint/2010/main" val="123433784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C194F-3C06-4AF8-93C4-EB3B069E3C02}"/>
              </a:ext>
            </a:extLst>
          </p:cNvPr>
          <p:cNvSpPr>
            <a:spLocks noGrp="1"/>
          </p:cNvSpPr>
          <p:nvPr>
            <p:ph type="title"/>
          </p:nvPr>
        </p:nvSpPr>
        <p:spPr/>
        <p:txBody>
          <a:bodyPr/>
          <a:lstStyle/>
          <a:p>
            <a:r>
              <a:rPr lang="pt-BR" dirty="0"/>
              <a:t>Origin</a:t>
            </a:r>
            <a:endParaRPr lang="fr-FR" dirty="0"/>
          </a:p>
        </p:txBody>
      </p:sp>
      <p:sp>
        <p:nvSpPr>
          <p:cNvPr id="3" name="Espace réservé du contenu 2">
            <a:extLst>
              <a:ext uri="{FF2B5EF4-FFF2-40B4-BE49-F238E27FC236}">
                <a16:creationId xmlns:a16="http://schemas.microsoft.com/office/drawing/2014/main" id="{43AF9C6C-7B6B-45A5-A799-5191264980D6}"/>
              </a:ext>
            </a:extLst>
          </p:cNvPr>
          <p:cNvSpPr>
            <a:spLocks noGrp="1"/>
          </p:cNvSpPr>
          <p:nvPr>
            <p:ph idx="1"/>
          </p:nvPr>
        </p:nvSpPr>
        <p:spPr/>
        <p:txBody>
          <a:bodyPr>
            <a:normAutofit fontScale="70000" lnSpcReduction="20000"/>
          </a:bodyPr>
          <a:lstStyle/>
          <a:p>
            <a:pPr marL="457200" indent="-457200">
              <a:buFont typeface="+mj-lt"/>
              <a:buAutoNum type="arabicPeriod"/>
            </a:pPr>
            <a:r>
              <a:rPr lang="en-US" sz="3200" dirty="0"/>
              <a:t>In my Master Dissertation, I focused in the rhetorical role of the “proportionality principle” in the discourse of the Brazilian Supreme Court (STF)</a:t>
            </a:r>
          </a:p>
          <a:p>
            <a:pPr marL="457200" indent="-457200">
              <a:buFont typeface="+mj-lt"/>
              <a:buAutoNum type="arabicPeriod"/>
            </a:pPr>
            <a:r>
              <a:rPr lang="pt-BR" sz="3200" dirty="0"/>
              <a:t>The results showed me that the argumentation that the court presents is, in many cases, different from its real motivation</a:t>
            </a:r>
          </a:p>
          <a:p>
            <a:pPr marL="457200" indent="-457200">
              <a:buFont typeface="+mj-lt"/>
              <a:buAutoNum type="arabicPeriod"/>
            </a:pPr>
            <a:r>
              <a:rPr lang="pt-BR" sz="3200" dirty="0"/>
              <a:t>After that, I entered the Political Science Faculty, where I understood that every work has to deal with an empirical problem.</a:t>
            </a:r>
          </a:p>
          <a:p>
            <a:pPr marL="457200" indent="-457200">
              <a:buFont typeface="+mj-lt"/>
              <a:buAutoNum type="arabicPeriod"/>
            </a:pPr>
            <a:r>
              <a:rPr lang="pt-BR" sz="3200" dirty="0"/>
              <a:t>It’s not enought to affirm theoretically that law is politics: we must research the politics of law in studying what the courts do, not only what they say.</a:t>
            </a:r>
            <a:endParaRPr lang="fr-FR" sz="3200" dirty="0"/>
          </a:p>
        </p:txBody>
      </p:sp>
    </p:spTree>
    <p:extLst>
      <p:ext uri="{BB962C8B-B14F-4D97-AF65-F5344CB8AC3E}">
        <p14:creationId xmlns:p14="http://schemas.microsoft.com/office/powerpoint/2010/main" val="3354402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C194F-3C06-4AF8-93C4-EB3B069E3C02}"/>
              </a:ext>
            </a:extLst>
          </p:cNvPr>
          <p:cNvSpPr>
            <a:spLocks noGrp="1"/>
          </p:cNvSpPr>
          <p:nvPr>
            <p:ph type="title"/>
          </p:nvPr>
        </p:nvSpPr>
        <p:spPr/>
        <p:txBody>
          <a:bodyPr/>
          <a:lstStyle/>
          <a:p>
            <a:r>
              <a:rPr lang="pt-BR" dirty="0"/>
              <a:t>Who </a:t>
            </a:r>
            <a:r>
              <a:rPr lang="en-US" dirty="0"/>
              <a:t>is benefited by constitutionality control?</a:t>
            </a:r>
            <a:endParaRPr lang="fr-FR" dirty="0"/>
          </a:p>
        </p:txBody>
      </p:sp>
      <p:sp>
        <p:nvSpPr>
          <p:cNvPr id="3" name="Espace réservé du contenu 2">
            <a:extLst>
              <a:ext uri="{FF2B5EF4-FFF2-40B4-BE49-F238E27FC236}">
                <a16:creationId xmlns:a16="http://schemas.microsoft.com/office/drawing/2014/main" id="{43AF9C6C-7B6B-45A5-A799-5191264980D6}"/>
              </a:ext>
            </a:extLst>
          </p:cNvPr>
          <p:cNvSpPr>
            <a:spLocks noGrp="1"/>
          </p:cNvSpPr>
          <p:nvPr>
            <p:ph idx="1"/>
          </p:nvPr>
        </p:nvSpPr>
        <p:spPr/>
        <p:txBody>
          <a:bodyPr>
            <a:normAutofit fontScale="85000" lnSpcReduction="10000"/>
          </a:bodyPr>
          <a:lstStyle/>
          <a:p>
            <a:pPr marL="457200" indent="-457200">
              <a:buFont typeface="+mj-lt"/>
              <a:buAutoNum type="arabicPeriod"/>
            </a:pPr>
            <a:r>
              <a:rPr lang="pt-BR" sz="3200" dirty="0"/>
              <a:t>In 2011, we (me and Prof. Juliano Benvindo) started a research trying to answer this question.</a:t>
            </a:r>
            <a:endParaRPr lang="fr-FR" sz="3200" dirty="0"/>
          </a:p>
          <a:p>
            <a:pPr marL="457200" indent="-457200">
              <a:buFont typeface="+mj-lt"/>
              <a:buAutoNum type="arabicPeriod"/>
            </a:pPr>
            <a:r>
              <a:rPr lang="en-US" sz="3200" dirty="0"/>
              <a:t>Anyway, the investigation made it possible the development of an empirical method to analyze the STF's jurisprudence.</a:t>
            </a:r>
          </a:p>
          <a:p>
            <a:pPr marL="457200" indent="-457200">
              <a:buFont typeface="+mj-lt"/>
              <a:buAutoNum type="arabicPeriod"/>
            </a:pPr>
            <a:r>
              <a:rPr lang="en-US" sz="3200" dirty="0"/>
              <a:t>The results of the research are available in </a:t>
            </a:r>
            <a:r>
              <a:rPr lang="en-US" sz="3200" dirty="0">
                <a:hlinkClick r:id="rId2"/>
              </a:rPr>
              <a:t>arcos</a:t>
            </a:r>
            <a:r>
              <a:rPr lang="en-US" sz="3200" dirty="0"/>
              <a:t> and in </a:t>
            </a:r>
            <a:r>
              <a:rPr lang="en-US" sz="3200" dirty="0">
                <a:hlinkClick r:id="rId3"/>
              </a:rPr>
              <a:t>Researchgate</a:t>
            </a:r>
            <a:r>
              <a:rPr lang="en-US" sz="3200" dirty="0"/>
              <a:t>.</a:t>
            </a:r>
          </a:p>
          <a:p>
            <a:pPr marL="457200" indent="-457200">
              <a:buFont typeface="+mj-lt"/>
              <a:buAutoNum type="arabicPeriod"/>
            </a:pPr>
            <a:r>
              <a:rPr lang="en-US" sz="3200" dirty="0"/>
              <a:t>Since then, the approach was replicated in other works produced in the University of Brasília.</a:t>
            </a:r>
          </a:p>
          <a:p>
            <a:pPr marL="457200" indent="-457200">
              <a:buFont typeface="+mj-lt"/>
              <a:buAutoNum type="arabicPeriod"/>
            </a:pPr>
            <a:endParaRPr lang="en-US" sz="3200" dirty="0"/>
          </a:p>
        </p:txBody>
      </p:sp>
    </p:spTree>
    <p:extLst>
      <p:ext uri="{BB962C8B-B14F-4D97-AF65-F5344CB8AC3E}">
        <p14:creationId xmlns:p14="http://schemas.microsoft.com/office/powerpoint/2010/main" val="39822326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C01C194F-3C06-4AF8-93C4-EB3B069E3C02}"/>
              </a:ext>
            </a:extLst>
          </p:cNvPr>
          <p:cNvSpPr>
            <a:spLocks noGrp="1"/>
          </p:cNvSpPr>
          <p:nvPr>
            <p:ph type="title"/>
          </p:nvPr>
        </p:nvSpPr>
        <p:spPr/>
        <p:txBody>
          <a:bodyPr/>
          <a:lstStyle/>
          <a:p>
            <a:r>
              <a:rPr lang="pt-BR" dirty="0"/>
              <a:t>stages</a:t>
            </a:r>
            <a:endParaRPr lang="fr-FR" dirty="0"/>
          </a:p>
        </p:txBody>
      </p:sp>
      <p:sp>
        <p:nvSpPr>
          <p:cNvPr id="3" name="Espace réservé du contenu 2">
            <a:extLst>
              <a:ext uri="{FF2B5EF4-FFF2-40B4-BE49-F238E27FC236}">
                <a16:creationId xmlns:a16="http://schemas.microsoft.com/office/drawing/2014/main" id="{43AF9C6C-7B6B-45A5-A799-5191264980D6}"/>
              </a:ext>
            </a:extLst>
          </p:cNvPr>
          <p:cNvSpPr>
            <a:spLocks noGrp="1"/>
          </p:cNvSpPr>
          <p:nvPr>
            <p:ph idx="1"/>
          </p:nvPr>
        </p:nvSpPr>
        <p:spPr/>
        <p:txBody>
          <a:bodyPr>
            <a:normAutofit fontScale="85000" lnSpcReduction="20000"/>
          </a:bodyPr>
          <a:lstStyle/>
          <a:p>
            <a:pPr marL="457200" indent="-457200">
              <a:buFont typeface="+mj-lt"/>
              <a:buAutoNum type="arabicPeriod"/>
            </a:pPr>
            <a:r>
              <a:rPr lang="en-US" sz="3200" b="1" dirty="0"/>
              <a:t>Production</a:t>
            </a:r>
            <a:r>
              <a:rPr lang="en-US" sz="3200" dirty="0"/>
              <a:t> of the structured data base, understood as the obtaining of the primary data and its organization in a table.</a:t>
            </a:r>
          </a:p>
          <a:p>
            <a:pPr marL="457200" indent="-457200">
              <a:buFont typeface="+mj-lt"/>
              <a:buAutoNum type="arabicPeriod"/>
            </a:pPr>
            <a:r>
              <a:rPr lang="en-US" sz="3200" b="1" dirty="0"/>
              <a:t>Refinement</a:t>
            </a:r>
            <a:r>
              <a:rPr lang="en-US" sz="3200" dirty="0"/>
              <a:t> of the information, in which the work is already done on the previously organized table. When the research is based on databases that are already available, it can start directly with this phase</a:t>
            </a:r>
          </a:p>
          <a:p>
            <a:pPr marL="457200" indent="-457200">
              <a:buFont typeface="+mj-lt"/>
              <a:buAutoNum type="arabicPeriod"/>
            </a:pPr>
            <a:r>
              <a:rPr lang="en-US" sz="3200" b="1" dirty="0"/>
              <a:t>Analysis</a:t>
            </a:r>
            <a:r>
              <a:rPr lang="en-US" sz="3200" dirty="0"/>
              <a:t> of the database, with descriptive statistics approaches.</a:t>
            </a:r>
            <a:endParaRPr lang="fr-FR" sz="3200" dirty="0"/>
          </a:p>
        </p:txBody>
      </p:sp>
    </p:spTree>
    <p:extLst>
      <p:ext uri="{BB962C8B-B14F-4D97-AF65-F5344CB8AC3E}">
        <p14:creationId xmlns:p14="http://schemas.microsoft.com/office/powerpoint/2010/main" val="287072239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3">
            <a:extLst>
              <a:ext uri="{FF2B5EF4-FFF2-40B4-BE49-F238E27FC236}">
                <a16:creationId xmlns:a16="http://schemas.microsoft.com/office/drawing/2014/main" id="{A598EE01-DF9D-4F48-8CE9-33EBD80B8A2F}"/>
              </a:ext>
            </a:extLst>
          </p:cNvPr>
          <p:cNvSpPr>
            <a:spLocks noGrp="1"/>
          </p:cNvSpPr>
          <p:nvPr>
            <p:ph type="title"/>
          </p:nvPr>
        </p:nvSpPr>
        <p:spPr/>
        <p:txBody>
          <a:bodyPr/>
          <a:lstStyle/>
          <a:p>
            <a:r>
              <a:rPr lang="pt-BR" dirty="0"/>
              <a:t>Stage 1 – database production</a:t>
            </a:r>
            <a:endParaRPr lang="fr-FR" dirty="0"/>
          </a:p>
        </p:txBody>
      </p:sp>
      <p:sp>
        <p:nvSpPr>
          <p:cNvPr id="5" name="Espace réservé du texte 4">
            <a:extLst>
              <a:ext uri="{FF2B5EF4-FFF2-40B4-BE49-F238E27FC236}">
                <a16:creationId xmlns:a16="http://schemas.microsoft.com/office/drawing/2014/main" id="{05CE3AF8-6487-4B9B-8A77-3F950E2788DE}"/>
              </a:ext>
            </a:extLst>
          </p:cNvPr>
          <p:cNvSpPr>
            <a:spLocks noGrp="1"/>
          </p:cNvSpPr>
          <p:nvPr>
            <p:ph type="body" idx="1"/>
          </p:nvPr>
        </p:nvSpPr>
        <p:spPr/>
        <p:txBody>
          <a:bodyPr/>
          <a:lstStyle/>
          <a:p>
            <a:endParaRPr lang="fr-FR"/>
          </a:p>
        </p:txBody>
      </p:sp>
    </p:spTree>
    <p:extLst>
      <p:ext uri="{BB962C8B-B14F-4D97-AF65-F5344CB8AC3E}">
        <p14:creationId xmlns:p14="http://schemas.microsoft.com/office/powerpoint/2010/main" val="28303247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5E701C69-5023-4691-9E1B-1EC5BC9942DC}"/>
              </a:ext>
            </a:extLst>
          </p:cNvPr>
          <p:cNvSpPr>
            <a:spLocks noGrp="1"/>
          </p:cNvSpPr>
          <p:nvPr>
            <p:ph type="title"/>
          </p:nvPr>
        </p:nvSpPr>
        <p:spPr/>
        <p:txBody>
          <a:bodyPr/>
          <a:lstStyle/>
          <a:p>
            <a:r>
              <a:rPr lang="pt-BR" dirty="0"/>
              <a:t>Database Production steps</a:t>
            </a:r>
            <a:endParaRPr lang="fr-FR" dirty="0"/>
          </a:p>
        </p:txBody>
      </p:sp>
      <p:sp>
        <p:nvSpPr>
          <p:cNvPr id="3" name="Espace réservé du contenu 2">
            <a:extLst>
              <a:ext uri="{FF2B5EF4-FFF2-40B4-BE49-F238E27FC236}">
                <a16:creationId xmlns:a16="http://schemas.microsoft.com/office/drawing/2014/main" id="{26692617-4926-45A3-BFA0-DC7D169FBBBA}"/>
              </a:ext>
            </a:extLst>
          </p:cNvPr>
          <p:cNvSpPr>
            <a:spLocks noGrp="1"/>
          </p:cNvSpPr>
          <p:nvPr>
            <p:ph idx="1"/>
          </p:nvPr>
        </p:nvSpPr>
        <p:spPr/>
        <p:txBody>
          <a:bodyPr>
            <a:normAutofit fontScale="92500" lnSpcReduction="10000"/>
          </a:bodyPr>
          <a:lstStyle/>
          <a:p>
            <a:pPr marL="457200" lvl="0" indent="-457200">
              <a:buFont typeface="+mj-lt"/>
              <a:buAutoNum type="arabicPeriod"/>
            </a:pPr>
            <a:r>
              <a:rPr lang="en-US" sz="3200" dirty="0"/>
              <a:t>Identification the data to be included in the database</a:t>
            </a:r>
          </a:p>
          <a:p>
            <a:pPr marL="457200" lvl="0" indent="-457200">
              <a:buFont typeface="+mj-lt"/>
              <a:buAutoNum type="arabicPeriod"/>
            </a:pPr>
            <a:r>
              <a:rPr lang="en-US" sz="3200" dirty="0"/>
              <a:t>Definition the provisional data model, capable of minimally organizing the available information</a:t>
            </a:r>
          </a:p>
          <a:p>
            <a:pPr marL="457200" lvl="0" indent="-457200">
              <a:buFont typeface="+mj-lt"/>
              <a:buAutoNum type="arabicPeriod"/>
            </a:pPr>
            <a:r>
              <a:rPr lang="en-US" sz="3200" dirty="0"/>
              <a:t>Extraction/production of the data</a:t>
            </a:r>
          </a:p>
          <a:p>
            <a:pPr marL="457200" lvl="0" indent="-457200">
              <a:buFont typeface="+mj-lt"/>
              <a:buAutoNum type="arabicPeriod"/>
            </a:pPr>
            <a:r>
              <a:rPr lang="en-US" sz="3200" dirty="0"/>
              <a:t>Organization of the information in a structured base (table/csv);</a:t>
            </a:r>
            <a:endParaRPr lang="fr-FR" sz="2800" dirty="0"/>
          </a:p>
        </p:txBody>
      </p:sp>
    </p:spTree>
    <p:extLst>
      <p:ext uri="{BB962C8B-B14F-4D97-AF65-F5344CB8AC3E}">
        <p14:creationId xmlns:p14="http://schemas.microsoft.com/office/powerpoint/2010/main" val="5237408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DAFE6A80-BB1E-4A4F-BD29-6DC48EA5AE45}"/>
              </a:ext>
            </a:extLst>
          </p:cNvPr>
          <p:cNvSpPr>
            <a:spLocks noGrp="1"/>
          </p:cNvSpPr>
          <p:nvPr>
            <p:ph type="title"/>
          </p:nvPr>
        </p:nvSpPr>
        <p:spPr/>
        <p:txBody>
          <a:bodyPr/>
          <a:lstStyle/>
          <a:p>
            <a:r>
              <a:rPr lang="pt-BR" dirty="0"/>
              <a:t>Structured database</a:t>
            </a:r>
            <a:endParaRPr lang="fr-FR" dirty="0"/>
          </a:p>
        </p:txBody>
      </p:sp>
      <p:sp>
        <p:nvSpPr>
          <p:cNvPr id="3" name="Espace réservé du contenu 2">
            <a:extLst>
              <a:ext uri="{FF2B5EF4-FFF2-40B4-BE49-F238E27FC236}">
                <a16:creationId xmlns:a16="http://schemas.microsoft.com/office/drawing/2014/main" id="{E851F166-091F-4183-8D1E-FEEC32A5A89C}"/>
              </a:ext>
            </a:extLst>
          </p:cNvPr>
          <p:cNvSpPr>
            <a:spLocks noGrp="1"/>
          </p:cNvSpPr>
          <p:nvPr>
            <p:ph idx="1"/>
          </p:nvPr>
        </p:nvSpPr>
        <p:spPr>
          <a:xfrm>
            <a:off x="1024128" y="2286000"/>
            <a:ext cx="9720073" cy="3553793"/>
          </a:xfrm>
        </p:spPr>
        <p:txBody>
          <a:bodyPr>
            <a:spAutoFit/>
          </a:bodyPr>
          <a:lstStyle/>
          <a:p>
            <a:pPr>
              <a:buSzPct val="90000"/>
              <a:buFont typeface="Wingdings" panose="05000000000000000000" pitchFamily="2" charset="2"/>
              <a:buChar char="v"/>
            </a:pPr>
            <a:r>
              <a:rPr lang="en-US" sz="2800" dirty="0"/>
              <a:t>A structured database can be understood as a table, or a set of tables. </a:t>
            </a:r>
          </a:p>
          <a:p>
            <a:pPr>
              <a:buFont typeface="Wingdings" panose="05000000000000000000" pitchFamily="2" charset="2"/>
              <a:buChar char="v"/>
            </a:pPr>
            <a:r>
              <a:rPr lang="en-US" sz="2800" dirty="0"/>
              <a:t>These sets of information are called structured because each piece of information is allocated according to predefined organization criteria, which give them a particular structure. </a:t>
            </a:r>
          </a:p>
          <a:p>
            <a:pPr>
              <a:buFont typeface="Wingdings" panose="05000000000000000000" pitchFamily="2" charset="2"/>
              <a:buChar char="v"/>
            </a:pPr>
            <a:r>
              <a:rPr lang="en-US" sz="2800" dirty="0"/>
              <a:t>In tables, each piece of data is stored in a specific location, which can be accessed by identifying the coordinates that define its row and column.</a:t>
            </a:r>
            <a:endParaRPr lang="fr-FR" sz="2800" dirty="0"/>
          </a:p>
        </p:txBody>
      </p:sp>
    </p:spTree>
    <p:extLst>
      <p:ext uri="{BB962C8B-B14F-4D97-AF65-F5344CB8AC3E}">
        <p14:creationId xmlns:p14="http://schemas.microsoft.com/office/powerpoint/2010/main" val="16532965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11E3BFBF-271A-46E7-9292-1A5A8A43F02D}"/>
              </a:ext>
            </a:extLst>
          </p:cNvPr>
          <p:cNvSpPr>
            <a:spLocks noGrp="1"/>
          </p:cNvSpPr>
          <p:nvPr>
            <p:ph type="title"/>
          </p:nvPr>
        </p:nvSpPr>
        <p:spPr/>
        <p:txBody>
          <a:bodyPr/>
          <a:lstStyle/>
          <a:p>
            <a:r>
              <a:rPr lang="pt-BR" dirty="0"/>
              <a:t>Natural language</a:t>
            </a:r>
            <a:endParaRPr lang="fr-FR" dirty="0"/>
          </a:p>
        </p:txBody>
      </p:sp>
      <p:sp>
        <p:nvSpPr>
          <p:cNvPr id="3" name="Espace réservé du contenu 2">
            <a:extLst>
              <a:ext uri="{FF2B5EF4-FFF2-40B4-BE49-F238E27FC236}">
                <a16:creationId xmlns:a16="http://schemas.microsoft.com/office/drawing/2014/main" id="{C38BBF20-40BC-49FA-A3E2-552EFAD367FC}"/>
              </a:ext>
            </a:extLst>
          </p:cNvPr>
          <p:cNvSpPr>
            <a:spLocks noGrp="1"/>
          </p:cNvSpPr>
          <p:nvPr>
            <p:ph idx="1"/>
          </p:nvPr>
        </p:nvSpPr>
        <p:spPr/>
        <p:txBody>
          <a:bodyPr>
            <a:normAutofit fontScale="70000" lnSpcReduction="20000"/>
          </a:bodyPr>
          <a:lstStyle/>
          <a:p>
            <a:r>
              <a:rPr lang="en-US" sz="2800" dirty="0"/>
              <a:t>One type of unstructured information is text in natural language.</a:t>
            </a:r>
          </a:p>
          <a:p>
            <a:r>
              <a:rPr lang="en-US" sz="2800" dirty="0"/>
              <a:t>We can even divide a book into chapters and sections, but the information follows a discursive logic that needs a very different approach than what occurs in a </a:t>
            </a:r>
            <a:r>
              <a:rPr lang="en-US" sz="2800" dirty="0" err="1"/>
              <a:t>table.To</a:t>
            </a:r>
            <a:r>
              <a:rPr lang="en-US" sz="2800" dirty="0"/>
              <a:t> deal with natural language, several programs have been developed, such as the very recent GPT-4. </a:t>
            </a:r>
          </a:p>
          <a:p>
            <a:r>
              <a:rPr lang="en-US" sz="2800" dirty="0"/>
              <a:t>The free </a:t>
            </a:r>
            <a:r>
              <a:rPr lang="en-US" sz="2800" dirty="0" err="1"/>
              <a:t>ChatGPT</a:t>
            </a:r>
            <a:r>
              <a:rPr lang="en-US" sz="2800" dirty="0"/>
              <a:t> can handle natural language in a very advanced and intuitive way, which represents a revolution for this kind of processing. </a:t>
            </a:r>
          </a:p>
          <a:p>
            <a:r>
              <a:rPr lang="en-US" sz="2800" dirty="0"/>
              <a:t>Until 2022, many approaches required researchers to structure the data in order to interpret it. Today, the use of natural language tools can automate these processes.</a:t>
            </a:r>
            <a:endParaRPr lang="fr-FR" sz="2800" dirty="0"/>
          </a:p>
        </p:txBody>
      </p:sp>
    </p:spTree>
    <p:extLst>
      <p:ext uri="{BB962C8B-B14F-4D97-AF65-F5344CB8AC3E}">
        <p14:creationId xmlns:p14="http://schemas.microsoft.com/office/powerpoint/2010/main" val="2318607243"/>
      </p:ext>
    </p:extLst>
  </p:cSld>
  <p:clrMapOvr>
    <a:masterClrMapping/>
  </p:clrMapOvr>
</p:sld>
</file>

<file path=ppt/theme/theme1.xml><?xml version="1.0" encoding="utf-8"?>
<a:theme xmlns:a="http://schemas.openxmlformats.org/drawingml/2006/main" name="Facette">
  <a:themeElements>
    <a:clrScheme name="Facette">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te">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te">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238</TotalTime>
  <Words>1235</Words>
  <Application>Microsoft Office PowerPoint</Application>
  <PresentationFormat>Widescreen</PresentationFormat>
  <Paragraphs>112</Paragraphs>
  <Slides>22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Arial</vt:lpstr>
      <vt:lpstr>Calibri</vt:lpstr>
      <vt:lpstr>Trebuchet MS</vt:lpstr>
      <vt:lpstr>Wingdings</vt:lpstr>
      <vt:lpstr>Wingdings 3</vt:lpstr>
      <vt:lpstr>Facette</vt:lpstr>
      <vt:lpstr>Arcos method for quantitative legal research</vt:lpstr>
      <vt:lpstr>arcos method for quantitative legal research</vt:lpstr>
      <vt:lpstr>Origin</vt:lpstr>
      <vt:lpstr>Who is benefited by constitutionality control?</vt:lpstr>
      <vt:lpstr>stages</vt:lpstr>
      <vt:lpstr>Stage 1 – database production</vt:lpstr>
      <vt:lpstr>Database Production steps</vt:lpstr>
      <vt:lpstr>Structured database</vt:lpstr>
      <vt:lpstr>Natural language</vt:lpstr>
      <vt:lpstr>step 1- locate the data</vt:lpstr>
      <vt:lpstr>tables</vt:lpstr>
      <vt:lpstr>csv v. xlsx</vt:lpstr>
      <vt:lpstr>Step 2 – Provisional data model</vt:lpstr>
      <vt:lpstr>Step 3 – Data extraction </vt:lpstr>
      <vt:lpstr>Step 3 – Data organization </vt:lpstr>
      <vt:lpstr>Stage 2 – database refinement</vt:lpstr>
      <vt:lpstr>The return of the theory</vt:lpstr>
      <vt:lpstr>Categories and more Categories</vt:lpstr>
      <vt:lpstr>PowerPoint Presentation</vt:lpstr>
      <vt:lpstr>Stage 3 – database analysis</vt:lpstr>
      <vt:lpstr>Excel</vt:lpstr>
      <vt:lpstr>Tableau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Arcos method for quantitative legal research</dc:title>
  <dc:creator>ARAUJO COSTA Alexandre</dc:creator>
  <cp:lastModifiedBy>Alexandre Araújo Costa</cp:lastModifiedBy>
  <cp:revision>6</cp:revision>
  <dcterms:created xsi:type="dcterms:W3CDTF">2023-04-04T12:58:55Z</dcterms:created>
  <dcterms:modified xsi:type="dcterms:W3CDTF">2023-04-05T20:55:15Z</dcterms:modified>
</cp:coreProperties>
</file>