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9" r:id="rId1"/>
  </p:sldMasterIdLst>
  <p:notesMasterIdLst>
    <p:notesMasterId r:id="rId20"/>
  </p:notesMasterIdLst>
  <p:sldIdLst>
    <p:sldId id="267" r:id="rId2"/>
    <p:sldId id="282" r:id="rId3"/>
    <p:sldId id="268" r:id="rId4"/>
    <p:sldId id="273" r:id="rId5"/>
    <p:sldId id="275" r:id="rId6"/>
    <p:sldId id="274" r:id="rId7"/>
    <p:sldId id="270" r:id="rId8"/>
    <p:sldId id="271" r:id="rId9"/>
    <p:sldId id="283" r:id="rId10"/>
    <p:sldId id="284" r:id="rId11"/>
    <p:sldId id="278" r:id="rId12"/>
    <p:sldId id="272" r:id="rId13"/>
    <p:sldId id="269" r:id="rId14"/>
    <p:sldId id="276" r:id="rId15"/>
    <p:sldId id="279" r:id="rId16"/>
    <p:sldId id="280" r:id="rId17"/>
    <p:sldId id="277" r:id="rId18"/>
    <p:sldId id="28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AF2782C-A09A-4470-9D04-BAD5E66716E9}">
          <p14:sldIdLst>
            <p14:sldId id="267"/>
            <p14:sldId id="282"/>
            <p14:sldId id="268"/>
            <p14:sldId id="273"/>
            <p14:sldId id="275"/>
            <p14:sldId id="274"/>
            <p14:sldId id="270"/>
            <p14:sldId id="271"/>
            <p14:sldId id="283"/>
            <p14:sldId id="284"/>
            <p14:sldId id="278"/>
            <p14:sldId id="272"/>
            <p14:sldId id="269"/>
            <p14:sldId id="276"/>
            <p14:sldId id="279"/>
            <p14:sldId id="280"/>
            <p14:sldId id="277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78" d="100"/>
          <a:sy n="78" d="100"/>
        </p:scale>
        <p:origin x="835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07D69-37A3-489C-A28E-D28EECEBF80C}" type="datetimeFigureOut">
              <a:rPr lang="fr-FR" smtClean="0"/>
              <a:t>05/04/2023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1FF3D-16B3-4DEB-97C1-94B210CC01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33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F1FF3D-16B3-4DEB-97C1-94B210CC01F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070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F1FF3D-16B3-4DEB-97C1-94B210CC01F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726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F1FF3D-16B3-4DEB-97C1-94B210CC01F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086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F1FF3D-16B3-4DEB-97C1-94B210CC01F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05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4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6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45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300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577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47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019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3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3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75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2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9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46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08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53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0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932FC-E0C3-491E-B4C7-C2876AAA3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897622"/>
            <a:ext cx="7766936" cy="3153214"/>
          </a:xfrm>
        </p:spPr>
        <p:txBody>
          <a:bodyPr>
            <a:noAutofit/>
          </a:bodyPr>
          <a:lstStyle/>
          <a:p>
            <a:pPr algn="l"/>
            <a:r>
              <a:rPr lang="fr-FR" sz="6000" kern="1400" spc="-50" dirty="0">
                <a:latin typeface="Calibri Light"/>
                <a:ea typeface="Times New Roman" panose="02020603050405020304" pitchFamily="18" charset="0"/>
                <a:cs typeface="Times New Roman"/>
              </a:rPr>
              <a:t>RECHERCHE</a:t>
            </a:r>
            <a:br>
              <a:rPr lang="fr-FR" sz="6000" kern="1400" spc="-50" dirty="0">
                <a:latin typeface="Calibri Light"/>
                <a:ea typeface="Times New Roman" panose="02020603050405020304" pitchFamily="18" charset="0"/>
                <a:cs typeface="Times New Roman"/>
              </a:rPr>
            </a:br>
            <a:r>
              <a:rPr lang="fr-FR" sz="6000" kern="1400" spc="-50" dirty="0">
                <a:latin typeface="Calibri Light"/>
                <a:ea typeface="Times New Roman" panose="02020603050405020304" pitchFamily="18" charset="0"/>
                <a:cs typeface="Times New Roman"/>
              </a:rPr>
              <a:t>	EMPIRIQUE</a:t>
            </a:r>
            <a:br>
              <a:rPr lang="fr-FR" sz="6000" kern="1400" spc="-50" dirty="0">
                <a:latin typeface="Calibri Light"/>
                <a:ea typeface="Times New Roman" panose="02020603050405020304" pitchFamily="18" charset="0"/>
                <a:cs typeface="Times New Roman"/>
              </a:rPr>
            </a:br>
            <a:r>
              <a:rPr lang="fr-FR" sz="6000" kern="1400" spc="-50" dirty="0">
                <a:latin typeface="Calibri Light"/>
                <a:ea typeface="Times New Roman" panose="02020603050405020304" pitchFamily="18" charset="0"/>
                <a:cs typeface="Times New Roman"/>
              </a:rPr>
              <a:t>		EN DROIT</a:t>
            </a:r>
            <a:endParaRPr lang="fr-FR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B0F29F-4B51-4421-A6E2-01C46474F5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cap="none" dirty="0"/>
              <a:t>ALEXANDRE ARAÚJO COSTA</a:t>
            </a:r>
          </a:p>
          <a:p>
            <a:r>
              <a:rPr lang="pt-BR" cap="none" dirty="0"/>
              <a:t>Professor at University of Brasília – (UnB)</a:t>
            </a:r>
          </a:p>
          <a:p>
            <a:r>
              <a:rPr lang="pt-BR" cap="none" dirty="0"/>
              <a:t>Visiting Scholar at Aix-Marseille University (AMU)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006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654A1-2AAF-4F51-8853-FB6C92F08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Background </a:t>
            </a:r>
            <a:r>
              <a:rPr lang="pt-BR" dirty="0" err="1"/>
              <a:t>and</a:t>
            </a:r>
            <a:r>
              <a:rPr lang="pt-BR" dirty="0"/>
              <a:t> figures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02AF0-53B5-4CBE-AFE4-40F0457DB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À des fins de comparaison, il est important de connaître l'ensemble.</a:t>
            </a:r>
          </a:p>
          <a:p>
            <a:r>
              <a:rPr lang="fr-FR" sz="2800" dirty="0"/>
              <a:t>Les juristes ont tendance à se concentrer sur un petit nombre de décisions, ce qui rend difficile la connaissance de leur importance dans l'ensemble.</a:t>
            </a:r>
          </a:p>
          <a:p>
            <a:r>
              <a:rPr lang="fr-FR" sz="2800" dirty="0"/>
              <a:t>Une trop grande attention portée à l'aspect qualitatif fait passer au second plan les aspects quantitatifs.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2161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86098C0-251C-4E1D-9321-6380BF8A1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65152"/>
          </a:xfrm>
        </p:spPr>
        <p:txBody>
          <a:bodyPr>
            <a:normAutofit/>
          </a:bodyPr>
          <a:lstStyle/>
          <a:p>
            <a:r>
              <a:rPr lang="fr-FR"/>
              <a:t>La théorie </a:t>
            </a:r>
            <a:r>
              <a:rPr lang="fr-FR" dirty="0"/>
              <a:t>comme répertoire de catégories utilisées pour la classification des objets observés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D2FF09FB-14E6-4578-988F-517E31514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42532"/>
            <a:ext cx="8596668" cy="3398830"/>
          </a:xfrm>
        </p:spPr>
        <p:txBody>
          <a:bodyPr>
            <a:normAutofit/>
          </a:bodyPr>
          <a:lstStyle/>
          <a:p>
            <a:r>
              <a:rPr lang="pt-BR" sz="8000" dirty="0"/>
              <a:t>fr.arcos.org.br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1574821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42DF44B-5111-4D2C-B728-453CA276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Quel discours juridique ?</a:t>
            </a:r>
            <a:br>
              <a:rPr lang="pt-BR" dirty="0"/>
            </a:br>
            <a:r>
              <a:rPr lang="pt-BR" dirty="0"/>
              <a:t>Nos recherches prouduissent des discours</a:t>
            </a:r>
            <a:endParaRPr lang="fr-FR" dirty="0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1ABAFE9-4CC9-4E60-A98C-108FC4F75E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dirty="0"/>
              <a:t>Discours Juridique Traditionel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44E9DF-591C-4E78-992B-7B5194F244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/>
              <a:t>Juristes formés pour donner des avis</a:t>
            </a:r>
          </a:p>
          <a:p>
            <a:r>
              <a:rPr lang="fr-FR" dirty="0"/>
              <a:t>Avis fondés sur les connaissances et l'expérience communes</a:t>
            </a:r>
          </a:p>
          <a:p>
            <a:r>
              <a:rPr lang="fr-FR" dirty="0"/>
              <a:t>Travail consistant en des études : accumulation d'informations à interpréter par le juriste, afin que son avis soit bien justifié</a:t>
            </a:r>
          </a:p>
          <a:p>
            <a:r>
              <a:rPr lang="fr-FR" dirty="0"/>
              <a:t>Justifié signifie fondé sur les canons de la doctrine.</a:t>
            </a:r>
          </a:p>
          <a:p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CCA2581-3E44-44B1-BDF6-C5C73075C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BR" dirty="0"/>
              <a:t>Discours fondés sur l’observation</a:t>
            </a:r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9368ABB4-2D81-4CB5-BB5A-4110164148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dirty="0"/>
              <a:t>Juristes formés pour donner des avis</a:t>
            </a:r>
          </a:p>
          <a:p>
            <a:r>
              <a:rPr lang="pt-BR" dirty="0"/>
              <a:t>Avis fondés sur les recherches empiriques</a:t>
            </a:r>
          </a:p>
          <a:p>
            <a:r>
              <a:rPr lang="pt-BR" dirty="0"/>
              <a:t>Travail consistant en des recherche</a:t>
            </a:r>
            <a:r>
              <a:rPr lang="fr-FR" dirty="0"/>
              <a:t>s qui soumettent des hypothèses à des tests d'observation</a:t>
            </a:r>
            <a:endParaRPr lang="pt-BR" dirty="0"/>
          </a:p>
          <a:p>
            <a:r>
              <a:rPr lang="pt-BR" dirty="0"/>
              <a:t>Justifié signifie fondé sur des indices empiriques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8656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932FC-E0C3-491E-B4C7-C2876AAA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kern="1400" spc="-50" dirty="0">
                <a:latin typeface="Calibri Light"/>
                <a:ea typeface="Times New Roman" panose="02020603050405020304" pitchFamily="18" charset="0"/>
                <a:cs typeface="Times New Roman"/>
              </a:rPr>
              <a:t>Evidence based practice</a:t>
            </a:r>
            <a:endParaRPr lang="fr-FR" dirty="0"/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584F5147-B73A-459D-BD0A-F7BA01956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Medicine</a:t>
            </a:r>
          </a:p>
          <a:p>
            <a:r>
              <a:rPr lang="pt-BR" sz="2800" dirty="0"/>
              <a:t>Droit</a:t>
            </a:r>
          </a:p>
          <a:p>
            <a:endParaRPr lang="pt-BR" sz="2800" dirty="0"/>
          </a:p>
          <a:p>
            <a:r>
              <a:rPr lang="pt-BR" sz="2800" dirty="0"/>
              <a:t>La deduction à partir des principes de sense commun : savoir coutumier</a:t>
            </a:r>
          </a:p>
          <a:p>
            <a:r>
              <a:rPr lang="pt-BR" sz="2800" dirty="0"/>
              <a:t>La deduction à partir des résultats des recherches</a:t>
            </a:r>
          </a:p>
        </p:txBody>
      </p:sp>
    </p:spTree>
    <p:extLst>
      <p:ext uri="{BB962C8B-B14F-4D97-AF65-F5344CB8AC3E}">
        <p14:creationId xmlns:p14="http://schemas.microsoft.com/office/powerpoint/2010/main" val="4216439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932FC-E0C3-491E-B4C7-C2876AAA32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kern="1400" spc="-50" dirty="0">
                <a:latin typeface="Calibri Light"/>
                <a:ea typeface="Times New Roman" panose="02020603050405020304" pitchFamily="18" charset="0"/>
                <a:cs typeface="Times New Roman"/>
              </a:rPr>
              <a:t>La connaissance scientifique nécessite des recherches par observation et des tests empiriques.</a:t>
            </a:r>
            <a:endParaRPr lang="fr-FR" dirty="0"/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584F5147-B73A-459D-BD0A-F7BA01956E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2800" dirty="0"/>
          </a:p>
          <a:p>
            <a:r>
              <a:rPr lang="fr-FR" sz="2800" dirty="0"/>
              <a:t>Existe-t-il une science du droit ?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44457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C54D6E-D520-47AA-A53E-0226EB40F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L'insuffisance des connaissances scientifiques sur le droit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732CD9-6A07-484E-9B3C-FAD2219F7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science coûte cher.</a:t>
            </a:r>
          </a:p>
          <a:p>
            <a:r>
              <a:rPr lang="fr-FR" dirty="0"/>
              <a:t>La science nécessite une accumulation d'études.</a:t>
            </a:r>
          </a:p>
          <a:p>
            <a:r>
              <a:rPr lang="fr-FR" dirty="0"/>
              <a:t>Les réponses scientifiques exigent des années de recherche.</a:t>
            </a:r>
          </a:p>
          <a:p>
            <a:endParaRPr lang="pt-BR" dirty="0"/>
          </a:p>
          <a:p>
            <a:r>
              <a:rPr lang="fr-FR" dirty="0"/>
              <a:t>Il existe une incompatibilité de rythme entre la science et la pratique juridique, qui exige des réponses rapides et approximatives.</a:t>
            </a:r>
          </a:p>
          <a:p>
            <a:r>
              <a:rPr lang="fr-FR" dirty="0"/>
              <a:t>Les réponses juridiques sont basées sur des simplifications et des fictions (la validité des normes, la connaissance du droit par les citoyens, etc.</a:t>
            </a:r>
          </a:p>
          <a:p>
            <a:r>
              <a:rPr lang="fr-FR" dirty="0"/>
              <a:t>La dogmatique permet des réponses rapides sur des sujets que nous ne connaissons que de manière limitée.</a:t>
            </a:r>
            <a:endParaRPr lang="pt-B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1750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056230-5C70-4A71-A644-F0D8E6EE2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Pourquoi la recherche empirique en droit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832985-F5B6-4A90-AA05-85E0E5F1A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Parce que </a:t>
            </a:r>
            <a:r>
              <a:rPr lang="fr-FR" sz="2400" dirty="0"/>
              <a:t>dans quelque temps, nous parviendrons à un corpus de connaissances sur le droit qui permettra quelque chose de semblable à la médecine fondée sur les preuves : des réponses plus précises qui utilisent les connaissances produites par la recherche.</a:t>
            </a:r>
          </a:p>
          <a:p>
            <a:r>
              <a:rPr lang="fr-FR" sz="2400" dirty="0"/>
              <a:t>Parce qu'une recherche empirique bien menée peut avoir un impact sur la société, quel que soit le prestige du chercheur.</a:t>
            </a:r>
          </a:p>
        </p:txBody>
      </p:sp>
    </p:spTree>
    <p:extLst>
      <p:ext uri="{BB962C8B-B14F-4D97-AF65-F5344CB8AC3E}">
        <p14:creationId xmlns:p14="http://schemas.microsoft.com/office/powerpoint/2010/main" val="1260905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932FC-E0C3-491E-B4C7-C2876AAA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kern="1400" spc="-50" dirty="0">
                <a:latin typeface="Calibri Light"/>
                <a:ea typeface="Times New Roman" panose="02020603050405020304" pitchFamily="18" charset="0"/>
                <a:cs typeface="Times New Roman"/>
              </a:rPr>
              <a:t>Comment les tribunaux décident-ils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85AA52-8D99-4406-A2AB-3258E1077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400" dirty="0"/>
              <a:t>Il est très difficile de répondre à cette question par l'observation.</a:t>
            </a:r>
          </a:p>
          <a:p>
            <a:r>
              <a:rPr lang="fr-FR" sz="2400" dirty="0"/>
              <a:t>La dogmatique (associée à une formation dogmatique des juristes) permet de prendre des décisions à partir de la manière dont les tribunaux devraient décider.</a:t>
            </a:r>
          </a:p>
          <a:p>
            <a:r>
              <a:rPr lang="fr-FR" sz="2400" dirty="0"/>
              <a:t>La dogmatique définit la manière dont les tribunaux doivent agir, ce qui sert d'orientation pour les magistrats eux-mêmes et de paramètre pour la performance pratique des autres acteurs.</a:t>
            </a:r>
          </a:p>
          <a:p>
            <a:r>
              <a:rPr lang="fr-FR" sz="2400" dirty="0"/>
              <a:t>Agir conformément aux lignes directrices de la dogmatique tend à produire de bons résultats lorsque tous les acteurs suivent ses directives.</a:t>
            </a:r>
          </a:p>
        </p:txBody>
      </p:sp>
    </p:spTree>
    <p:extLst>
      <p:ext uri="{BB962C8B-B14F-4D97-AF65-F5344CB8AC3E}">
        <p14:creationId xmlns:p14="http://schemas.microsoft.com/office/powerpoint/2010/main" val="61707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AD1E79-8626-4EA4-8968-00E1D77D2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1" y="125835"/>
            <a:ext cx="3028425" cy="6551801"/>
          </a:xfrm>
        </p:spPr>
        <p:txBody>
          <a:bodyPr/>
          <a:lstStyle/>
          <a:p>
            <a:r>
              <a:rPr lang="fr-FR" dirty="0"/>
              <a:t>Diagramme de </a:t>
            </a:r>
            <a:r>
              <a:rPr lang="fr-FR" dirty="0" err="1"/>
              <a:t>Venn</a:t>
            </a:r>
            <a:r>
              <a:rPr lang="fr-FR" dirty="0"/>
              <a:t> de la recherche empirique en droit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9A8A831B-22C0-439B-B5E1-4C1F7BDCFE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7535" y="0"/>
            <a:ext cx="8844465" cy="6903894"/>
          </a:xfrm>
        </p:spPr>
      </p:pic>
    </p:spTree>
    <p:extLst>
      <p:ext uri="{BB962C8B-B14F-4D97-AF65-F5344CB8AC3E}">
        <p14:creationId xmlns:p14="http://schemas.microsoft.com/office/powerpoint/2010/main" val="2088248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6C96FB-A209-4842-98CA-24EF6B6FB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2482098"/>
          </a:xfrm>
        </p:spPr>
        <p:txBody>
          <a:bodyPr/>
          <a:lstStyle/>
          <a:p>
            <a:r>
              <a:rPr lang="pt-BR" sz="6600" dirty="0"/>
              <a:t>www.fr.arcos.org.br</a:t>
            </a:r>
            <a:br>
              <a:rPr lang="fr-FR" sz="6600" dirty="0"/>
            </a:br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3533C-8B86-464B-92F7-4D3F5695A5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4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AD1E79-8626-4EA4-8968-00E1D77D2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1" y="125835"/>
            <a:ext cx="3028425" cy="6551801"/>
          </a:xfrm>
        </p:spPr>
        <p:txBody>
          <a:bodyPr/>
          <a:lstStyle/>
          <a:p>
            <a:r>
              <a:rPr lang="pt-BR" dirty="0"/>
              <a:t>D</a:t>
            </a:r>
            <a:r>
              <a:rPr lang="fr-FR" dirty="0" err="1"/>
              <a:t>iagramme</a:t>
            </a:r>
            <a:r>
              <a:rPr lang="fr-FR" dirty="0"/>
              <a:t> de </a:t>
            </a:r>
            <a:r>
              <a:rPr lang="fr-FR" dirty="0" err="1"/>
              <a:t>Venn</a:t>
            </a:r>
            <a:r>
              <a:rPr lang="fr-FR" dirty="0"/>
              <a:t> de la recherche empirique en droit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9A8A831B-22C0-439B-B5E1-4C1F7BDCFE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7535" y="0"/>
            <a:ext cx="8844465" cy="6903894"/>
          </a:xfrm>
        </p:spPr>
      </p:pic>
    </p:spTree>
    <p:extLst>
      <p:ext uri="{BB962C8B-B14F-4D97-AF65-F5344CB8AC3E}">
        <p14:creationId xmlns:p14="http://schemas.microsoft.com/office/powerpoint/2010/main" val="82111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42DF44B-5111-4D2C-B728-453CA276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Donnés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3417159-E132-4B46-AD31-BC31BC4A1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29149"/>
          </a:xfrm>
        </p:spPr>
        <p:txBody>
          <a:bodyPr>
            <a:normAutofit lnSpcReduction="10000"/>
          </a:bodyPr>
          <a:lstStyle/>
          <a:p>
            <a:r>
              <a:rPr lang="fr-FR" sz="2400" dirty="0"/>
              <a:t>Toute recherche est une recherche de données.</a:t>
            </a:r>
          </a:p>
          <a:p>
            <a:r>
              <a:rPr lang="fr-FR" sz="2400" dirty="0"/>
              <a:t>Le chercheur observe le monde et produit des descriptions linguistiques, qui sont des données.</a:t>
            </a:r>
          </a:p>
          <a:p>
            <a:r>
              <a:rPr lang="fr-FR" sz="2400" dirty="0"/>
              <a:t>Le chercheur empirique pose des questions auxquelles il est possible de répondre à partir des données.</a:t>
            </a:r>
          </a:p>
          <a:p>
            <a:r>
              <a:rPr lang="fr-FR" sz="2400" dirty="0"/>
              <a:t>L'étude des données ne dit rien sur la façon de les interpréter</a:t>
            </a:r>
          </a:p>
          <a:p>
            <a:pPr lvl="1"/>
            <a:r>
              <a:rPr lang="fr-FR" sz="2200" dirty="0"/>
              <a:t>Les données ne définissent pas les critères d'interprétation à utiliser ou les valeurs qui servent de base à l'analyse.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7175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42DF44B-5111-4D2C-B728-453CA276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Interprétations et Analyses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3417159-E132-4B46-AD31-BC31BC4A1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29149"/>
          </a:xfrm>
        </p:spPr>
        <p:txBody>
          <a:bodyPr>
            <a:normAutofit/>
          </a:bodyPr>
          <a:lstStyle/>
          <a:p>
            <a:r>
              <a:rPr lang="fr-FR" sz="2400" dirty="0"/>
              <a:t>Au sens large, on peut dire que les données peuvent être interprétées par l'analyse.</a:t>
            </a:r>
          </a:p>
          <a:p>
            <a:r>
              <a:rPr lang="fr-FR" sz="2400" dirty="0"/>
              <a:t>En effet, analyser signifie organiser et donner un sens aux données.</a:t>
            </a:r>
          </a:p>
          <a:p>
            <a:r>
              <a:rPr lang="fr-FR" sz="2400" dirty="0"/>
              <a:t>Les analyses génèrent des modèles explicatifs qui peuvent être testés.</a:t>
            </a:r>
          </a:p>
          <a:p>
            <a:r>
              <a:rPr lang="fr-FR" sz="2400" dirty="0"/>
              <a:t>Par contre, l'interprétation des textes (législatifs, religieux, littéraires) ne génère pas de modèles testables, car le sens d'un texte n’est pas un objet empirique.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93966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9BD229D0-E3EC-47DF-B76A-229472AB4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Descriptions</a:t>
            </a:r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033989E-1DE0-46C2-B2E4-DC29561E54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dirty="0"/>
              <a:t>Quantitatives</a:t>
            </a:r>
            <a:endParaRPr lang="fr-FR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C97B5294-9665-4665-AFE8-3A1EE1AD3D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Ces descriptions peuvent être quantitatives lorsqu'elles qualifient les phénomènes en mesurant la quantité d'une certaine mesure</a:t>
            </a:r>
          </a:p>
          <a:p>
            <a:endParaRPr lang="fr-FR" dirty="0"/>
          </a:p>
          <a:p>
            <a:r>
              <a:rPr lang="fr-FR" dirty="0"/>
              <a:t>Les mathématiques sont le langage typique des descriptions quantitatives, car c'est leur fonction spécifique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C32F4C6-4637-4FC4-9C64-44C8ADA96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BR" dirty="0"/>
              <a:t>Qualitatives</a:t>
            </a:r>
            <a:endParaRPr lang="fr-FR" dirty="0"/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A21DB5B5-17AD-4BE4-988F-8B3075E3580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/>
              <a:t>Ces descriptions peuvent être qualitatives lorsqu'elles décrivent les phénomènes par catégories : grand, intense, juste, bien</a:t>
            </a:r>
          </a:p>
          <a:p>
            <a:endParaRPr lang="fr-FR" dirty="0"/>
          </a:p>
          <a:p>
            <a:r>
              <a:rPr lang="fr-FR" dirty="0"/>
              <a:t>Les catégories sont définies par des théories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5310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42DF44B-5111-4D2C-B728-453CA276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Théorie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3417159-E132-4B46-AD31-BC31BC4A1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/>
              <a:t>Je commence par la théorie pour expliquer pourquoi je suis venu au laboratoire de théorie du droit.</a:t>
            </a:r>
          </a:p>
          <a:p>
            <a:r>
              <a:rPr lang="fr-FR" sz="2400" dirty="0"/>
              <a:t>Toute recherche empirique dépend de l'existence de théories adéquates pour son développement.</a:t>
            </a:r>
          </a:p>
          <a:p>
            <a:r>
              <a:rPr lang="fr-FR" sz="2400" dirty="0"/>
              <a:t>J'ai une formation philosophique, notamment en histoire de la philosophie et en philosophie du langage. </a:t>
            </a:r>
          </a:p>
          <a:p>
            <a:r>
              <a:rPr lang="fr-FR" sz="2400" dirty="0"/>
              <a:t>Je ne soupçonnais pas que le plus grand défi que je rencontrerais dans la recherche empirique serait d'ordre théorique : l'absence de catégories adéquates pour traiter les phénomènes empiriques.</a:t>
            </a:r>
          </a:p>
        </p:txBody>
      </p:sp>
    </p:spTree>
    <p:extLst>
      <p:ext uri="{BB962C8B-B14F-4D97-AF65-F5344CB8AC3E}">
        <p14:creationId xmlns:p14="http://schemas.microsoft.com/office/powerpoint/2010/main" val="182815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42DF44B-5111-4D2C-B728-453CA276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Quelle théorie ?</a:t>
            </a:r>
            <a:endParaRPr lang="fr-FR" dirty="0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1ABAFE9-4CC9-4E60-A98C-108FC4F75E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dirty="0"/>
              <a:t>Théories Dogmatiques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44E9DF-591C-4E78-992B-7B5194F244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/>
              <a:t>Répond aux besoins de la pratique juridique</a:t>
            </a:r>
          </a:p>
          <a:p>
            <a:r>
              <a:rPr lang="fr-FR" dirty="0"/>
              <a:t>Elles ont un caractère normatif : elle organise la pratique</a:t>
            </a:r>
          </a:p>
          <a:p>
            <a:r>
              <a:rPr lang="fr-FR" dirty="0"/>
              <a:t>Les catégories sont celles développées par la culture juridique de manière consuétudinaire</a:t>
            </a:r>
          </a:p>
          <a:p>
            <a:r>
              <a:rPr lang="fr-FR" dirty="0"/>
              <a:t>Elles reproduisent sans critique le sens commun des juristes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CCA2581-3E44-44B1-BDF6-C5C73075C8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BR" dirty="0"/>
              <a:t>Théorie Scientifique</a:t>
            </a:r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9368ABB4-2D81-4CB5-BB5A-4110164148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r-FR" dirty="0"/>
              <a:t>Elle répond aux besoins de construction de modèles descriptifs de la pratique</a:t>
            </a:r>
          </a:p>
          <a:p>
            <a:r>
              <a:rPr lang="fr-FR" dirty="0"/>
              <a:t>Elle a un caractère descriptif/explicatif : ce sont des cartes</a:t>
            </a:r>
          </a:p>
          <a:p>
            <a:r>
              <a:rPr lang="fr-FR" dirty="0"/>
              <a:t>Elles sont développées par l'activité critique des chercheurs</a:t>
            </a:r>
          </a:p>
          <a:p>
            <a:r>
              <a:rPr lang="fr-FR" dirty="0"/>
              <a:t>Elles remettent en cause les catégories du sens commun</a:t>
            </a:r>
          </a:p>
        </p:txBody>
      </p:sp>
    </p:spTree>
    <p:extLst>
      <p:ext uri="{BB962C8B-B14F-4D97-AF65-F5344CB8AC3E}">
        <p14:creationId xmlns:p14="http://schemas.microsoft.com/office/powerpoint/2010/main" val="212825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F520344-3621-4EAB-A026-D2C1AEB66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	</a:t>
            </a:r>
            <a:r>
              <a:rPr lang="pt-BR" sz="4000" dirty="0" err="1"/>
              <a:t>L'ensemble</a:t>
            </a:r>
            <a:r>
              <a:rPr lang="pt-BR" sz="4000" dirty="0"/>
              <a:t> et </a:t>
            </a:r>
            <a:r>
              <a:rPr lang="pt-BR" sz="4000" dirty="0" err="1"/>
              <a:t>les</a:t>
            </a:r>
            <a:r>
              <a:rPr lang="pt-BR" sz="4000" dirty="0"/>
              <a:t> </a:t>
            </a:r>
            <a:r>
              <a:rPr lang="pt-BR" sz="4000" dirty="0" err="1"/>
              <a:t>parties</a:t>
            </a:r>
            <a:endParaRPr lang="en-US" sz="4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E9345A6-E54A-46C8-9641-0146E829D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2800" dirty="0"/>
              <a:t>Les juristes ont l'habitude de réfléchir à partir des cas qu'ils analysent.</a:t>
            </a:r>
          </a:p>
          <a:p>
            <a:r>
              <a:rPr lang="fr-FR" sz="2800" dirty="0"/>
              <a:t>L'essentiel est de projeter une solution pour un cas donné.</a:t>
            </a:r>
          </a:p>
          <a:p>
            <a:r>
              <a:rPr lang="fr-FR" sz="2800" dirty="0"/>
              <a:t>La pensée scientifique s'intéresse aux statistiques, qui sont des connaissances pertinentes sur une population.</a:t>
            </a:r>
          </a:p>
          <a:p>
            <a:r>
              <a:rPr lang="fr-FR" sz="2800" dirty="0"/>
              <a:t>L'issue de chaque cas particulier est imprévisible, mais il est possible de connaître des modèles généraux.</a:t>
            </a:r>
          </a:p>
          <a:p>
            <a:r>
              <a:rPr lang="fr-FR" sz="2800" dirty="0"/>
              <a:t>Loi des grandes nombres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07716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401</TotalTime>
  <Words>983</Words>
  <Application>Microsoft Office PowerPoint</Application>
  <PresentationFormat>Widescreen</PresentationFormat>
  <Paragraphs>95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Wingdings 3</vt:lpstr>
      <vt:lpstr>Facette</vt:lpstr>
      <vt:lpstr>RECHERCHE  EMPIRIQUE   EN DROIT</vt:lpstr>
      <vt:lpstr>www.fr.arcos.org.br </vt:lpstr>
      <vt:lpstr>Diagramme de Venn de la recherche empirique en droit</vt:lpstr>
      <vt:lpstr>Donnés</vt:lpstr>
      <vt:lpstr>Interprétations et Analyses</vt:lpstr>
      <vt:lpstr>Descriptions</vt:lpstr>
      <vt:lpstr>Théorie</vt:lpstr>
      <vt:lpstr>Quelle théorie ?</vt:lpstr>
      <vt:lpstr> L'ensemble et les parties</vt:lpstr>
      <vt:lpstr>Background and figures</vt:lpstr>
      <vt:lpstr>La théorie comme répertoire de catégories utilisées pour la classification des objets observés</vt:lpstr>
      <vt:lpstr>Quel discours juridique ? Nos recherches prouduissent des discours</vt:lpstr>
      <vt:lpstr>Evidence based practice</vt:lpstr>
      <vt:lpstr>La connaissance scientifique nécessite des recherches par observation et des tests empiriques.</vt:lpstr>
      <vt:lpstr>L'insuffisance des connaissances scientifiques sur le droit</vt:lpstr>
      <vt:lpstr>Pourquoi la recherche empirique en droit ?</vt:lpstr>
      <vt:lpstr>Comment les tribunaux décident-ils ?</vt:lpstr>
      <vt:lpstr>Diagramme de Venn de la recherche empirique en droit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Arcos – quantitative legah research method</dc:title>
  <dc:creator>ARAUJO COSTA Alexandre</dc:creator>
  <cp:lastModifiedBy>Alexandre Araújo Costa</cp:lastModifiedBy>
  <cp:revision>20</cp:revision>
  <dcterms:created xsi:type="dcterms:W3CDTF">2023-04-03T09:45:00Z</dcterms:created>
  <dcterms:modified xsi:type="dcterms:W3CDTF">2023-04-05T20:52:38Z</dcterms:modified>
</cp:coreProperties>
</file>